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8" r:id="rId2"/>
    <p:sldId id="327" r:id="rId3"/>
    <p:sldId id="326" r:id="rId4"/>
    <p:sldId id="309" r:id="rId5"/>
    <p:sldId id="311" r:id="rId6"/>
    <p:sldId id="314" r:id="rId7"/>
    <p:sldId id="312" r:id="rId8"/>
    <p:sldId id="313" r:id="rId9"/>
    <p:sldId id="315" r:id="rId10"/>
    <p:sldId id="316" r:id="rId11"/>
    <p:sldId id="317" r:id="rId12"/>
    <p:sldId id="318" r:id="rId13"/>
    <p:sldId id="319" r:id="rId14"/>
    <p:sldId id="320" r:id="rId15"/>
    <p:sldId id="321" r:id="rId16"/>
    <p:sldId id="322" r:id="rId17"/>
    <p:sldId id="323" r:id="rId18"/>
    <p:sldId id="325" r:id="rId19"/>
    <p:sldId id="324" r:id="rId20"/>
    <p:sldId id="328" r:id="rId21"/>
    <p:sldId id="329" r:id="rId22"/>
    <p:sldId id="330" r:id="rId23"/>
    <p:sldId id="33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685FB-EFF3-7626-1BBC-C2448A72DF4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7E13043F-C809-1B39-4432-CC01E2666C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A855D8CB-A728-DF54-50B0-190D4A5B8D76}"/>
              </a:ext>
            </a:extLst>
          </p:cNvPr>
          <p:cNvSpPr>
            <a:spLocks noGrp="1"/>
          </p:cNvSpPr>
          <p:nvPr>
            <p:ph type="dt" sz="half" idx="10"/>
          </p:nvPr>
        </p:nvSpPr>
        <p:spPr/>
        <p:txBody>
          <a:bodyPr/>
          <a:lstStyle/>
          <a:p>
            <a:fld id="{60A34989-C606-45BC-A757-4CEBA26C2FAA}" type="datetimeFigureOut">
              <a:rPr lang="en-IN" smtClean="0"/>
              <a:t>30-11-2023</a:t>
            </a:fld>
            <a:endParaRPr lang="en-IN"/>
          </a:p>
        </p:txBody>
      </p:sp>
      <p:sp>
        <p:nvSpPr>
          <p:cNvPr id="5" name="Footer Placeholder 4">
            <a:extLst>
              <a:ext uri="{FF2B5EF4-FFF2-40B4-BE49-F238E27FC236}">
                <a16:creationId xmlns:a16="http://schemas.microsoft.com/office/drawing/2014/main" id="{7BBE360F-A806-CB63-B7B4-00F155293B7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3BED2E5-9C38-8FD0-DBF4-8D08200006E4}"/>
              </a:ext>
            </a:extLst>
          </p:cNvPr>
          <p:cNvSpPr>
            <a:spLocks noGrp="1"/>
          </p:cNvSpPr>
          <p:nvPr>
            <p:ph type="sldNum" sz="quarter" idx="12"/>
          </p:nvPr>
        </p:nvSpPr>
        <p:spPr/>
        <p:txBody>
          <a:bodyPr/>
          <a:lstStyle/>
          <a:p>
            <a:fld id="{2D3E3AE1-7618-4EDA-99C5-11DCC2D66A69}" type="slidenum">
              <a:rPr lang="en-IN" smtClean="0"/>
              <a:t>‹#›</a:t>
            </a:fld>
            <a:endParaRPr lang="en-IN"/>
          </a:p>
        </p:txBody>
      </p:sp>
    </p:spTree>
    <p:extLst>
      <p:ext uri="{BB962C8B-B14F-4D97-AF65-F5344CB8AC3E}">
        <p14:creationId xmlns:p14="http://schemas.microsoft.com/office/powerpoint/2010/main" val="2983379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682A6-3989-AEF5-0FC9-918AB545D839}"/>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141BF0D-A6E3-3DB4-F30F-413914871EF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B84395D-8B3A-E218-53AB-5E99668773BA}"/>
              </a:ext>
            </a:extLst>
          </p:cNvPr>
          <p:cNvSpPr>
            <a:spLocks noGrp="1"/>
          </p:cNvSpPr>
          <p:nvPr>
            <p:ph type="dt" sz="half" idx="10"/>
          </p:nvPr>
        </p:nvSpPr>
        <p:spPr/>
        <p:txBody>
          <a:bodyPr/>
          <a:lstStyle/>
          <a:p>
            <a:fld id="{60A34989-C606-45BC-A757-4CEBA26C2FAA}" type="datetimeFigureOut">
              <a:rPr lang="en-IN" smtClean="0"/>
              <a:t>30-11-2023</a:t>
            </a:fld>
            <a:endParaRPr lang="en-IN"/>
          </a:p>
        </p:txBody>
      </p:sp>
      <p:sp>
        <p:nvSpPr>
          <p:cNvPr id="5" name="Footer Placeholder 4">
            <a:extLst>
              <a:ext uri="{FF2B5EF4-FFF2-40B4-BE49-F238E27FC236}">
                <a16:creationId xmlns:a16="http://schemas.microsoft.com/office/drawing/2014/main" id="{9010B772-5F4F-76B0-CE1F-BA3CDDC4316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6EAA398-801C-DEF2-A660-F9D771A0BA76}"/>
              </a:ext>
            </a:extLst>
          </p:cNvPr>
          <p:cNvSpPr>
            <a:spLocks noGrp="1"/>
          </p:cNvSpPr>
          <p:nvPr>
            <p:ph type="sldNum" sz="quarter" idx="12"/>
          </p:nvPr>
        </p:nvSpPr>
        <p:spPr/>
        <p:txBody>
          <a:bodyPr/>
          <a:lstStyle/>
          <a:p>
            <a:fld id="{2D3E3AE1-7618-4EDA-99C5-11DCC2D66A69}" type="slidenum">
              <a:rPr lang="en-IN" smtClean="0"/>
              <a:t>‹#›</a:t>
            </a:fld>
            <a:endParaRPr lang="en-IN"/>
          </a:p>
        </p:txBody>
      </p:sp>
    </p:spTree>
    <p:extLst>
      <p:ext uri="{BB962C8B-B14F-4D97-AF65-F5344CB8AC3E}">
        <p14:creationId xmlns:p14="http://schemas.microsoft.com/office/powerpoint/2010/main" val="3505937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2982B3-6431-A943-DD1A-8467EC016B5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401AEA15-D6DB-1E2C-524F-86E5C372C8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83A8AE6-F50B-081D-6001-626FA8CC7804}"/>
              </a:ext>
            </a:extLst>
          </p:cNvPr>
          <p:cNvSpPr>
            <a:spLocks noGrp="1"/>
          </p:cNvSpPr>
          <p:nvPr>
            <p:ph type="dt" sz="half" idx="10"/>
          </p:nvPr>
        </p:nvSpPr>
        <p:spPr/>
        <p:txBody>
          <a:bodyPr/>
          <a:lstStyle/>
          <a:p>
            <a:fld id="{60A34989-C606-45BC-A757-4CEBA26C2FAA}" type="datetimeFigureOut">
              <a:rPr lang="en-IN" smtClean="0"/>
              <a:t>30-11-2023</a:t>
            </a:fld>
            <a:endParaRPr lang="en-IN"/>
          </a:p>
        </p:txBody>
      </p:sp>
      <p:sp>
        <p:nvSpPr>
          <p:cNvPr id="5" name="Footer Placeholder 4">
            <a:extLst>
              <a:ext uri="{FF2B5EF4-FFF2-40B4-BE49-F238E27FC236}">
                <a16:creationId xmlns:a16="http://schemas.microsoft.com/office/drawing/2014/main" id="{541B806C-4594-C0D1-9164-9A31F32D068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801F527-3074-7420-5203-336E58F0080E}"/>
              </a:ext>
            </a:extLst>
          </p:cNvPr>
          <p:cNvSpPr>
            <a:spLocks noGrp="1"/>
          </p:cNvSpPr>
          <p:nvPr>
            <p:ph type="sldNum" sz="quarter" idx="12"/>
          </p:nvPr>
        </p:nvSpPr>
        <p:spPr/>
        <p:txBody>
          <a:bodyPr/>
          <a:lstStyle/>
          <a:p>
            <a:fld id="{2D3E3AE1-7618-4EDA-99C5-11DCC2D66A69}" type="slidenum">
              <a:rPr lang="en-IN" smtClean="0"/>
              <a:t>‹#›</a:t>
            </a:fld>
            <a:endParaRPr lang="en-IN"/>
          </a:p>
        </p:txBody>
      </p:sp>
    </p:spTree>
    <p:extLst>
      <p:ext uri="{BB962C8B-B14F-4D97-AF65-F5344CB8AC3E}">
        <p14:creationId xmlns:p14="http://schemas.microsoft.com/office/powerpoint/2010/main" val="1074924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4866B-C2CD-0EA3-143A-567B914B9E06}"/>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A5BB5886-7D03-5E7E-CBCF-EB20B7B8A7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0C0DA92-0B52-C093-6E31-CE4A417A87F3}"/>
              </a:ext>
            </a:extLst>
          </p:cNvPr>
          <p:cNvSpPr>
            <a:spLocks noGrp="1"/>
          </p:cNvSpPr>
          <p:nvPr>
            <p:ph type="dt" sz="half" idx="10"/>
          </p:nvPr>
        </p:nvSpPr>
        <p:spPr/>
        <p:txBody>
          <a:bodyPr/>
          <a:lstStyle/>
          <a:p>
            <a:fld id="{60A34989-C606-45BC-A757-4CEBA26C2FAA}" type="datetimeFigureOut">
              <a:rPr lang="en-IN" smtClean="0"/>
              <a:t>30-11-2023</a:t>
            </a:fld>
            <a:endParaRPr lang="en-IN"/>
          </a:p>
        </p:txBody>
      </p:sp>
      <p:sp>
        <p:nvSpPr>
          <p:cNvPr id="5" name="Footer Placeholder 4">
            <a:extLst>
              <a:ext uri="{FF2B5EF4-FFF2-40B4-BE49-F238E27FC236}">
                <a16:creationId xmlns:a16="http://schemas.microsoft.com/office/drawing/2014/main" id="{84BDCEAE-CE6E-0E85-6EF6-28122BFB8A5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A05777E-49F3-F6F2-C824-88E719C7AED7}"/>
              </a:ext>
            </a:extLst>
          </p:cNvPr>
          <p:cNvSpPr>
            <a:spLocks noGrp="1"/>
          </p:cNvSpPr>
          <p:nvPr>
            <p:ph type="sldNum" sz="quarter" idx="12"/>
          </p:nvPr>
        </p:nvSpPr>
        <p:spPr/>
        <p:txBody>
          <a:bodyPr/>
          <a:lstStyle/>
          <a:p>
            <a:fld id="{2D3E3AE1-7618-4EDA-99C5-11DCC2D66A69}" type="slidenum">
              <a:rPr lang="en-IN" smtClean="0"/>
              <a:t>‹#›</a:t>
            </a:fld>
            <a:endParaRPr lang="en-IN"/>
          </a:p>
        </p:txBody>
      </p:sp>
    </p:spTree>
    <p:extLst>
      <p:ext uri="{BB962C8B-B14F-4D97-AF65-F5344CB8AC3E}">
        <p14:creationId xmlns:p14="http://schemas.microsoft.com/office/powerpoint/2010/main" val="2016357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1696A-E480-9D16-886F-309F3BEE68C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48D33A83-80B7-227C-9E40-560A81E221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5AF5B0C-EEEE-EE11-082B-F54B10D44B93}"/>
              </a:ext>
            </a:extLst>
          </p:cNvPr>
          <p:cNvSpPr>
            <a:spLocks noGrp="1"/>
          </p:cNvSpPr>
          <p:nvPr>
            <p:ph type="dt" sz="half" idx="10"/>
          </p:nvPr>
        </p:nvSpPr>
        <p:spPr/>
        <p:txBody>
          <a:bodyPr/>
          <a:lstStyle/>
          <a:p>
            <a:fld id="{60A34989-C606-45BC-A757-4CEBA26C2FAA}" type="datetimeFigureOut">
              <a:rPr lang="en-IN" smtClean="0"/>
              <a:t>30-11-2023</a:t>
            </a:fld>
            <a:endParaRPr lang="en-IN"/>
          </a:p>
        </p:txBody>
      </p:sp>
      <p:sp>
        <p:nvSpPr>
          <p:cNvPr id="5" name="Footer Placeholder 4">
            <a:extLst>
              <a:ext uri="{FF2B5EF4-FFF2-40B4-BE49-F238E27FC236}">
                <a16:creationId xmlns:a16="http://schemas.microsoft.com/office/drawing/2014/main" id="{EAE77236-9765-1716-77F7-D34564C7A14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9B61D4C-642C-12CC-D1BB-5E4F27A2477A}"/>
              </a:ext>
            </a:extLst>
          </p:cNvPr>
          <p:cNvSpPr>
            <a:spLocks noGrp="1"/>
          </p:cNvSpPr>
          <p:nvPr>
            <p:ph type="sldNum" sz="quarter" idx="12"/>
          </p:nvPr>
        </p:nvSpPr>
        <p:spPr/>
        <p:txBody>
          <a:bodyPr/>
          <a:lstStyle/>
          <a:p>
            <a:fld id="{2D3E3AE1-7618-4EDA-99C5-11DCC2D66A69}" type="slidenum">
              <a:rPr lang="en-IN" smtClean="0"/>
              <a:t>‹#›</a:t>
            </a:fld>
            <a:endParaRPr lang="en-IN"/>
          </a:p>
        </p:txBody>
      </p:sp>
    </p:spTree>
    <p:extLst>
      <p:ext uri="{BB962C8B-B14F-4D97-AF65-F5344CB8AC3E}">
        <p14:creationId xmlns:p14="http://schemas.microsoft.com/office/powerpoint/2010/main" val="3483798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1823D-5D4D-26D7-7C5D-B439A3124B3B}"/>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C33D3786-97B0-A404-799E-61924ADB8D7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2373F416-B067-2852-56D5-7D2D738B9CD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32DF08B1-FED1-BB3E-C8D2-185334F2A5F7}"/>
              </a:ext>
            </a:extLst>
          </p:cNvPr>
          <p:cNvSpPr>
            <a:spLocks noGrp="1"/>
          </p:cNvSpPr>
          <p:nvPr>
            <p:ph type="dt" sz="half" idx="10"/>
          </p:nvPr>
        </p:nvSpPr>
        <p:spPr/>
        <p:txBody>
          <a:bodyPr/>
          <a:lstStyle/>
          <a:p>
            <a:fld id="{60A34989-C606-45BC-A757-4CEBA26C2FAA}" type="datetimeFigureOut">
              <a:rPr lang="en-IN" smtClean="0"/>
              <a:t>30-11-2023</a:t>
            </a:fld>
            <a:endParaRPr lang="en-IN"/>
          </a:p>
        </p:txBody>
      </p:sp>
      <p:sp>
        <p:nvSpPr>
          <p:cNvPr id="6" name="Footer Placeholder 5">
            <a:extLst>
              <a:ext uri="{FF2B5EF4-FFF2-40B4-BE49-F238E27FC236}">
                <a16:creationId xmlns:a16="http://schemas.microsoft.com/office/drawing/2014/main" id="{E4265D03-B8FE-94E5-99CB-B93D64705AFB}"/>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A48BD4D2-9304-28F7-CCC6-4769434E8C5F}"/>
              </a:ext>
            </a:extLst>
          </p:cNvPr>
          <p:cNvSpPr>
            <a:spLocks noGrp="1"/>
          </p:cNvSpPr>
          <p:nvPr>
            <p:ph type="sldNum" sz="quarter" idx="12"/>
          </p:nvPr>
        </p:nvSpPr>
        <p:spPr/>
        <p:txBody>
          <a:bodyPr/>
          <a:lstStyle/>
          <a:p>
            <a:fld id="{2D3E3AE1-7618-4EDA-99C5-11DCC2D66A69}" type="slidenum">
              <a:rPr lang="en-IN" smtClean="0"/>
              <a:t>‹#›</a:t>
            </a:fld>
            <a:endParaRPr lang="en-IN"/>
          </a:p>
        </p:txBody>
      </p:sp>
    </p:spTree>
    <p:extLst>
      <p:ext uri="{BB962C8B-B14F-4D97-AF65-F5344CB8AC3E}">
        <p14:creationId xmlns:p14="http://schemas.microsoft.com/office/powerpoint/2010/main" val="1542408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4A044-CE92-4052-90E7-D01230561879}"/>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D4B95AF7-6228-79DE-A8D6-4E64345040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75BCB70-2E87-D8D7-8E97-99248DBE286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3D2A8B32-616C-3401-1D50-49B795CDC5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4E3645E-DEF1-AE87-1BB7-FC3CA192F42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0E8E3351-5993-D5F0-15FD-AAA344898623}"/>
              </a:ext>
            </a:extLst>
          </p:cNvPr>
          <p:cNvSpPr>
            <a:spLocks noGrp="1"/>
          </p:cNvSpPr>
          <p:nvPr>
            <p:ph type="dt" sz="half" idx="10"/>
          </p:nvPr>
        </p:nvSpPr>
        <p:spPr/>
        <p:txBody>
          <a:bodyPr/>
          <a:lstStyle/>
          <a:p>
            <a:fld id="{60A34989-C606-45BC-A757-4CEBA26C2FAA}" type="datetimeFigureOut">
              <a:rPr lang="en-IN" smtClean="0"/>
              <a:t>30-11-2023</a:t>
            </a:fld>
            <a:endParaRPr lang="en-IN"/>
          </a:p>
        </p:txBody>
      </p:sp>
      <p:sp>
        <p:nvSpPr>
          <p:cNvPr id="8" name="Footer Placeholder 7">
            <a:extLst>
              <a:ext uri="{FF2B5EF4-FFF2-40B4-BE49-F238E27FC236}">
                <a16:creationId xmlns:a16="http://schemas.microsoft.com/office/drawing/2014/main" id="{0AE01FC0-0D16-AB3C-C221-2E9AB31AC3EE}"/>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3B4CFC3E-AA99-655B-96F4-658985C8E10E}"/>
              </a:ext>
            </a:extLst>
          </p:cNvPr>
          <p:cNvSpPr>
            <a:spLocks noGrp="1"/>
          </p:cNvSpPr>
          <p:nvPr>
            <p:ph type="sldNum" sz="quarter" idx="12"/>
          </p:nvPr>
        </p:nvSpPr>
        <p:spPr/>
        <p:txBody>
          <a:bodyPr/>
          <a:lstStyle/>
          <a:p>
            <a:fld id="{2D3E3AE1-7618-4EDA-99C5-11DCC2D66A69}" type="slidenum">
              <a:rPr lang="en-IN" smtClean="0"/>
              <a:t>‹#›</a:t>
            </a:fld>
            <a:endParaRPr lang="en-IN"/>
          </a:p>
        </p:txBody>
      </p:sp>
    </p:spTree>
    <p:extLst>
      <p:ext uri="{BB962C8B-B14F-4D97-AF65-F5344CB8AC3E}">
        <p14:creationId xmlns:p14="http://schemas.microsoft.com/office/powerpoint/2010/main" val="2502982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40067-D0A1-8773-410B-E361B56BF113}"/>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0A3F900D-482A-D6BF-1813-F7AB039662D1}"/>
              </a:ext>
            </a:extLst>
          </p:cNvPr>
          <p:cNvSpPr>
            <a:spLocks noGrp="1"/>
          </p:cNvSpPr>
          <p:nvPr>
            <p:ph type="dt" sz="half" idx="10"/>
          </p:nvPr>
        </p:nvSpPr>
        <p:spPr/>
        <p:txBody>
          <a:bodyPr/>
          <a:lstStyle/>
          <a:p>
            <a:fld id="{60A34989-C606-45BC-A757-4CEBA26C2FAA}" type="datetimeFigureOut">
              <a:rPr lang="en-IN" smtClean="0"/>
              <a:t>30-11-2023</a:t>
            </a:fld>
            <a:endParaRPr lang="en-IN"/>
          </a:p>
        </p:txBody>
      </p:sp>
      <p:sp>
        <p:nvSpPr>
          <p:cNvPr id="4" name="Footer Placeholder 3">
            <a:extLst>
              <a:ext uri="{FF2B5EF4-FFF2-40B4-BE49-F238E27FC236}">
                <a16:creationId xmlns:a16="http://schemas.microsoft.com/office/drawing/2014/main" id="{6C8A3D81-369F-334A-BC7F-775838380927}"/>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A2590AED-57CC-1B4C-BD10-63F644507B8E}"/>
              </a:ext>
            </a:extLst>
          </p:cNvPr>
          <p:cNvSpPr>
            <a:spLocks noGrp="1"/>
          </p:cNvSpPr>
          <p:nvPr>
            <p:ph type="sldNum" sz="quarter" idx="12"/>
          </p:nvPr>
        </p:nvSpPr>
        <p:spPr/>
        <p:txBody>
          <a:bodyPr/>
          <a:lstStyle/>
          <a:p>
            <a:fld id="{2D3E3AE1-7618-4EDA-99C5-11DCC2D66A69}" type="slidenum">
              <a:rPr lang="en-IN" smtClean="0"/>
              <a:t>‹#›</a:t>
            </a:fld>
            <a:endParaRPr lang="en-IN"/>
          </a:p>
        </p:txBody>
      </p:sp>
    </p:spTree>
    <p:extLst>
      <p:ext uri="{BB962C8B-B14F-4D97-AF65-F5344CB8AC3E}">
        <p14:creationId xmlns:p14="http://schemas.microsoft.com/office/powerpoint/2010/main" val="1883477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DAA6D3-72E3-3357-9A2D-D3869FD42385}"/>
              </a:ext>
            </a:extLst>
          </p:cNvPr>
          <p:cNvSpPr>
            <a:spLocks noGrp="1"/>
          </p:cNvSpPr>
          <p:nvPr>
            <p:ph type="dt" sz="half" idx="10"/>
          </p:nvPr>
        </p:nvSpPr>
        <p:spPr/>
        <p:txBody>
          <a:bodyPr/>
          <a:lstStyle/>
          <a:p>
            <a:fld id="{60A34989-C606-45BC-A757-4CEBA26C2FAA}" type="datetimeFigureOut">
              <a:rPr lang="en-IN" smtClean="0"/>
              <a:t>30-11-2023</a:t>
            </a:fld>
            <a:endParaRPr lang="en-IN"/>
          </a:p>
        </p:txBody>
      </p:sp>
      <p:sp>
        <p:nvSpPr>
          <p:cNvPr id="3" name="Footer Placeholder 2">
            <a:extLst>
              <a:ext uri="{FF2B5EF4-FFF2-40B4-BE49-F238E27FC236}">
                <a16:creationId xmlns:a16="http://schemas.microsoft.com/office/drawing/2014/main" id="{C0C27888-37B2-90F0-82C2-926C59B84B75}"/>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0A2B4AE8-0046-0129-2230-8BBFFFB5D043}"/>
              </a:ext>
            </a:extLst>
          </p:cNvPr>
          <p:cNvSpPr>
            <a:spLocks noGrp="1"/>
          </p:cNvSpPr>
          <p:nvPr>
            <p:ph type="sldNum" sz="quarter" idx="12"/>
          </p:nvPr>
        </p:nvSpPr>
        <p:spPr/>
        <p:txBody>
          <a:bodyPr/>
          <a:lstStyle/>
          <a:p>
            <a:fld id="{2D3E3AE1-7618-4EDA-99C5-11DCC2D66A69}" type="slidenum">
              <a:rPr lang="en-IN" smtClean="0"/>
              <a:t>‹#›</a:t>
            </a:fld>
            <a:endParaRPr lang="en-IN"/>
          </a:p>
        </p:txBody>
      </p:sp>
    </p:spTree>
    <p:extLst>
      <p:ext uri="{BB962C8B-B14F-4D97-AF65-F5344CB8AC3E}">
        <p14:creationId xmlns:p14="http://schemas.microsoft.com/office/powerpoint/2010/main" val="1884200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E0C74-3802-5054-DF68-082DEFF171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541173D8-97C9-2797-B556-8E1A75ACA9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F4EBFF2A-6F7A-637B-A02E-22E34F31D2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BD7D98-CA67-07B1-50FB-8AADD8A19C40}"/>
              </a:ext>
            </a:extLst>
          </p:cNvPr>
          <p:cNvSpPr>
            <a:spLocks noGrp="1"/>
          </p:cNvSpPr>
          <p:nvPr>
            <p:ph type="dt" sz="half" idx="10"/>
          </p:nvPr>
        </p:nvSpPr>
        <p:spPr/>
        <p:txBody>
          <a:bodyPr/>
          <a:lstStyle/>
          <a:p>
            <a:fld id="{60A34989-C606-45BC-A757-4CEBA26C2FAA}" type="datetimeFigureOut">
              <a:rPr lang="en-IN" smtClean="0"/>
              <a:t>30-11-2023</a:t>
            </a:fld>
            <a:endParaRPr lang="en-IN"/>
          </a:p>
        </p:txBody>
      </p:sp>
      <p:sp>
        <p:nvSpPr>
          <p:cNvPr id="6" name="Footer Placeholder 5">
            <a:extLst>
              <a:ext uri="{FF2B5EF4-FFF2-40B4-BE49-F238E27FC236}">
                <a16:creationId xmlns:a16="http://schemas.microsoft.com/office/drawing/2014/main" id="{34904BB0-2E45-A4CA-8CB0-564CF0D6E42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1F24C012-8A6B-C1D5-C1DB-A34DE7949787}"/>
              </a:ext>
            </a:extLst>
          </p:cNvPr>
          <p:cNvSpPr>
            <a:spLocks noGrp="1"/>
          </p:cNvSpPr>
          <p:nvPr>
            <p:ph type="sldNum" sz="quarter" idx="12"/>
          </p:nvPr>
        </p:nvSpPr>
        <p:spPr/>
        <p:txBody>
          <a:bodyPr/>
          <a:lstStyle/>
          <a:p>
            <a:fld id="{2D3E3AE1-7618-4EDA-99C5-11DCC2D66A69}" type="slidenum">
              <a:rPr lang="en-IN" smtClean="0"/>
              <a:t>‹#›</a:t>
            </a:fld>
            <a:endParaRPr lang="en-IN"/>
          </a:p>
        </p:txBody>
      </p:sp>
    </p:spTree>
    <p:extLst>
      <p:ext uri="{BB962C8B-B14F-4D97-AF65-F5344CB8AC3E}">
        <p14:creationId xmlns:p14="http://schemas.microsoft.com/office/powerpoint/2010/main" val="3792210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FC962-7C70-6394-F457-05A9FF0E48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E6F432E8-531E-2FE3-90DC-C56C0F96DC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80844FDD-499B-3CD4-68A1-23F718623C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4ECBD5-1DD0-7AE3-8469-6786D04FDDE5}"/>
              </a:ext>
            </a:extLst>
          </p:cNvPr>
          <p:cNvSpPr>
            <a:spLocks noGrp="1"/>
          </p:cNvSpPr>
          <p:nvPr>
            <p:ph type="dt" sz="half" idx="10"/>
          </p:nvPr>
        </p:nvSpPr>
        <p:spPr/>
        <p:txBody>
          <a:bodyPr/>
          <a:lstStyle/>
          <a:p>
            <a:fld id="{60A34989-C606-45BC-A757-4CEBA26C2FAA}" type="datetimeFigureOut">
              <a:rPr lang="en-IN" smtClean="0"/>
              <a:t>30-11-2023</a:t>
            </a:fld>
            <a:endParaRPr lang="en-IN"/>
          </a:p>
        </p:txBody>
      </p:sp>
      <p:sp>
        <p:nvSpPr>
          <p:cNvPr id="6" name="Footer Placeholder 5">
            <a:extLst>
              <a:ext uri="{FF2B5EF4-FFF2-40B4-BE49-F238E27FC236}">
                <a16:creationId xmlns:a16="http://schemas.microsoft.com/office/drawing/2014/main" id="{5AC8EF5F-9B71-04D3-5907-65D00C9F3157}"/>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351D234E-5D19-8662-1FEB-FE82034B1B3F}"/>
              </a:ext>
            </a:extLst>
          </p:cNvPr>
          <p:cNvSpPr>
            <a:spLocks noGrp="1"/>
          </p:cNvSpPr>
          <p:nvPr>
            <p:ph type="sldNum" sz="quarter" idx="12"/>
          </p:nvPr>
        </p:nvSpPr>
        <p:spPr/>
        <p:txBody>
          <a:bodyPr/>
          <a:lstStyle/>
          <a:p>
            <a:fld id="{2D3E3AE1-7618-4EDA-99C5-11DCC2D66A69}" type="slidenum">
              <a:rPr lang="en-IN" smtClean="0"/>
              <a:t>‹#›</a:t>
            </a:fld>
            <a:endParaRPr lang="en-IN"/>
          </a:p>
        </p:txBody>
      </p:sp>
    </p:spTree>
    <p:extLst>
      <p:ext uri="{BB962C8B-B14F-4D97-AF65-F5344CB8AC3E}">
        <p14:creationId xmlns:p14="http://schemas.microsoft.com/office/powerpoint/2010/main" val="2959363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648A30-7B7F-0E7B-11EA-15994F51B2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D183462C-D55B-0769-C659-60787B480D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4D032EB-EAFB-5899-C84B-87FBD2D105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A34989-C606-45BC-A757-4CEBA26C2FAA}" type="datetimeFigureOut">
              <a:rPr lang="en-IN" smtClean="0"/>
              <a:t>30-11-2023</a:t>
            </a:fld>
            <a:endParaRPr lang="en-IN"/>
          </a:p>
        </p:txBody>
      </p:sp>
      <p:sp>
        <p:nvSpPr>
          <p:cNvPr id="5" name="Footer Placeholder 4">
            <a:extLst>
              <a:ext uri="{FF2B5EF4-FFF2-40B4-BE49-F238E27FC236}">
                <a16:creationId xmlns:a16="http://schemas.microsoft.com/office/drawing/2014/main" id="{589C58DC-D558-7D6F-CFB2-4306DCDCB5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56A3475D-3D6F-24F9-D2C7-987616116C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3E3AE1-7618-4EDA-99C5-11DCC2D66A69}" type="slidenum">
              <a:rPr lang="en-IN" smtClean="0"/>
              <a:t>‹#›</a:t>
            </a:fld>
            <a:endParaRPr lang="en-IN"/>
          </a:p>
        </p:txBody>
      </p:sp>
    </p:spTree>
    <p:extLst>
      <p:ext uri="{BB962C8B-B14F-4D97-AF65-F5344CB8AC3E}">
        <p14:creationId xmlns:p14="http://schemas.microsoft.com/office/powerpoint/2010/main" val="10369193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mailto:darshan.panda216@gmail.com"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D920BE0-F376-CF75-BC91-3331F6B10DC6}"/>
              </a:ext>
            </a:extLst>
          </p:cNvPr>
          <p:cNvPicPr>
            <a:picLocks noChangeAspect="1"/>
          </p:cNvPicPr>
          <p:nvPr/>
        </p:nvPicPr>
        <p:blipFill>
          <a:blip r:embed="rId2"/>
          <a:stretch>
            <a:fillRect/>
          </a:stretch>
        </p:blipFill>
        <p:spPr>
          <a:xfrm>
            <a:off x="1524000" y="0"/>
            <a:ext cx="9144000" cy="6858000"/>
          </a:xfrm>
          <a:prstGeom prst="rect">
            <a:avLst/>
          </a:prstGeom>
        </p:spPr>
      </p:pic>
      <p:sp>
        <p:nvSpPr>
          <p:cNvPr id="5" name="TextBox 4">
            <a:extLst>
              <a:ext uri="{FF2B5EF4-FFF2-40B4-BE49-F238E27FC236}">
                <a16:creationId xmlns:a16="http://schemas.microsoft.com/office/drawing/2014/main" id="{CAAD71A1-7F80-6FB8-D577-78F68EF2091E}"/>
              </a:ext>
            </a:extLst>
          </p:cNvPr>
          <p:cNvSpPr txBox="1"/>
          <p:nvPr/>
        </p:nvSpPr>
        <p:spPr>
          <a:xfrm>
            <a:off x="1425677" y="273060"/>
            <a:ext cx="8932606" cy="830997"/>
          </a:xfrm>
          <a:prstGeom prst="rect">
            <a:avLst/>
          </a:prstGeom>
          <a:noFill/>
        </p:spPr>
        <p:txBody>
          <a:bodyPr wrap="square">
            <a:spAutoFit/>
          </a:bodyPr>
          <a:lstStyle/>
          <a:p>
            <a:pPr algn="ctr"/>
            <a:r>
              <a:rPr lang="en-US" sz="2400" b="1" i="0" dirty="0">
                <a:solidFill>
                  <a:srgbClr val="000000"/>
                </a:solidFill>
                <a:effectLst/>
                <a:latin typeface="Georgia" panose="02040502050405020303" pitchFamily="18" charset="0"/>
              </a:rPr>
              <a:t>Day 3: Advanced CRISPR-Cas gene editing techniques, ethics and regulation</a:t>
            </a:r>
            <a:endParaRPr lang="en-US" sz="2400" b="1" dirty="0">
              <a:latin typeface="Literata"/>
            </a:endParaRPr>
          </a:p>
        </p:txBody>
      </p:sp>
      <p:pic>
        <p:nvPicPr>
          <p:cNvPr id="6" name="Picture 5">
            <a:extLst>
              <a:ext uri="{FF2B5EF4-FFF2-40B4-BE49-F238E27FC236}">
                <a16:creationId xmlns:a16="http://schemas.microsoft.com/office/drawing/2014/main" id="{EC1FD2E2-CD1C-2D83-2048-9A31DD0B35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0813" y="2453960"/>
            <a:ext cx="2301221" cy="2874035"/>
          </a:xfrm>
          <a:prstGeom prst="rect">
            <a:avLst/>
          </a:prstGeom>
        </p:spPr>
      </p:pic>
      <p:sp>
        <p:nvSpPr>
          <p:cNvPr id="7" name="TextBox 6">
            <a:extLst>
              <a:ext uri="{FF2B5EF4-FFF2-40B4-BE49-F238E27FC236}">
                <a16:creationId xmlns:a16="http://schemas.microsoft.com/office/drawing/2014/main" id="{9CD423F8-E5E7-E638-0B22-7151FE7E9608}"/>
              </a:ext>
            </a:extLst>
          </p:cNvPr>
          <p:cNvSpPr txBox="1"/>
          <p:nvPr/>
        </p:nvSpPr>
        <p:spPr>
          <a:xfrm>
            <a:off x="1858297" y="5377044"/>
            <a:ext cx="6440130" cy="1600438"/>
          </a:xfrm>
          <a:prstGeom prst="rect">
            <a:avLst/>
          </a:prstGeom>
          <a:noFill/>
        </p:spPr>
        <p:txBody>
          <a:bodyPr wrap="square" rtlCol="0">
            <a:spAutoFit/>
          </a:bodyPr>
          <a:lstStyle/>
          <a:p>
            <a:pPr algn="just"/>
            <a:r>
              <a:rPr lang="en-IN" sz="1400" b="1" dirty="0" err="1"/>
              <a:t>Dr.</a:t>
            </a:r>
            <a:r>
              <a:rPr lang="en-IN" sz="1400" b="1" dirty="0"/>
              <a:t> Darshan Panda </a:t>
            </a:r>
          </a:p>
          <a:p>
            <a:pPr algn="just"/>
            <a:r>
              <a:rPr lang="en-IN" sz="1400" b="1" dirty="0"/>
              <a:t>Researcher (ICAR-NRRI)</a:t>
            </a:r>
          </a:p>
          <a:p>
            <a:pPr algn="just"/>
            <a:r>
              <a:rPr lang="en-IN" sz="1400" b="1" dirty="0"/>
              <a:t>Cuttack-753006 </a:t>
            </a:r>
          </a:p>
          <a:p>
            <a:pPr algn="just"/>
            <a:r>
              <a:rPr lang="en-IN" sz="1400" b="1" dirty="0"/>
              <a:t>Odisha , India </a:t>
            </a:r>
          </a:p>
          <a:p>
            <a:pPr algn="just"/>
            <a:r>
              <a:rPr lang="en-IN" sz="1400" b="1" dirty="0">
                <a:hlinkClick r:id="rId4"/>
              </a:rPr>
              <a:t>darshan.panda216@gmail.com</a:t>
            </a:r>
            <a:endParaRPr lang="en-IN" sz="1400" b="1" dirty="0"/>
          </a:p>
          <a:p>
            <a:pPr algn="just"/>
            <a:endParaRPr lang="en-IN" sz="1400" b="1" dirty="0"/>
          </a:p>
          <a:p>
            <a:pPr algn="just"/>
            <a:endParaRPr lang="en-IN" sz="1400" b="1" dirty="0"/>
          </a:p>
        </p:txBody>
      </p:sp>
      <p:pic>
        <p:nvPicPr>
          <p:cNvPr id="8" name="Picture 7">
            <a:extLst>
              <a:ext uri="{FF2B5EF4-FFF2-40B4-BE49-F238E27FC236}">
                <a16:creationId xmlns:a16="http://schemas.microsoft.com/office/drawing/2014/main" id="{A42B2238-E97B-C664-ED50-47403D9E2551}"/>
              </a:ext>
            </a:extLst>
          </p:cNvPr>
          <p:cNvPicPr>
            <a:picLocks noChangeAspect="1"/>
          </p:cNvPicPr>
          <p:nvPr/>
        </p:nvPicPr>
        <p:blipFill>
          <a:blip r:embed="rId5"/>
          <a:stretch>
            <a:fillRect/>
          </a:stretch>
        </p:blipFill>
        <p:spPr>
          <a:xfrm>
            <a:off x="10766323" y="-43067"/>
            <a:ext cx="1302774" cy="1302774"/>
          </a:xfrm>
          <a:prstGeom prst="rect">
            <a:avLst/>
          </a:prstGeom>
        </p:spPr>
      </p:pic>
      <p:pic>
        <p:nvPicPr>
          <p:cNvPr id="9" name="Picture 8">
            <a:extLst>
              <a:ext uri="{FF2B5EF4-FFF2-40B4-BE49-F238E27FC236}">
                <a16:creationId xmlns:a16="http://schemas.microsoft.com/office/drawing/2014/main" id="{5D4ADB71-2BFD-79B6-943F-89771BCF05C9}"/>
              </a:ext>
            </a:extLst>
          </p:cNvPr>
          <p:cNvPicPr>
            <a:picLocks noChangeAspect="1"/>
          </p:cNvPicPr>
          <p:nvPr/>
        </p:nvPicPr>
        <p:blipFill>
          <a:blip r:embed="rId6"/>
          <a:stretch>
            <a:fillRect/>
          </a:stretch>
        </p:blipFill>
        <p:spPr>
          <a:xfrm>
            <a:off x="56355" y="109831"/>
            <a:ext cx="1467645" cy="904174"/>
          </a:xfrm>
          <a:prstGeom prst="rect">
            <a:avLst/>
          </a:prstGeom>
        </p:spPr>
      </p:pic>
    </p:spTree>
    <p:extLst>
      <p:ext uri="{BB962C8B-B14F-4D97-AF65-F5344CB8AC3E}">
        <p14:creationId xmlns:p14="http://schemas.microsoft.com/office/powerpoint/2010/main" val="12106840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8B4230E-B6A7-9DE0-BD29-EBE7BF04D41A}"/>
              </a:ext>
            </a:extLst>
          </p:cNvPr>
          <p:cNvPicPr>
            <a:picLocks noChangeAspect="1"/>
          </p:cNvPicPr>
          <p:nvPr/>
        </p:nvPicPr>
        <p:blipFill>
          <a:blip r:embed="rId2"/>
          <a:stretch>
            <a:fillRect/>
          </a:stretch>
        </p:blipFill>
        <p:spPr>
          <a:xfrm>
            <a:off x="383328" y="0"/>
            <a:ext cx="3500544" cy="6858000"/>
          </a:xfrm>
          <a:prstGeom prst="rect">
            <a:avLst/>
          </a:prstGeom>
        </p:spPr>
      </p:pic>
      <p:sp>
        <p:nvSpPr>
          <p:cNvPr id="4" name="TextBox 3">
            <a:extLst>
              <a:ext uri="{FF2B5EF4-FFF2-40B4-BE49-F238E27FC236}">
                <a16:creationId xmlns:a16="http://schemas.microsoft.com/office/drawing/2014/main" id="{9397C808-E8F1-AFA3-9115-40CE9AC65813}"/>
              </a:ext>
            </a:extLst>
          </p:cNvPr>
          <p:cNvSpPr txBox="1"/>
          <p:nvPr/>
        </p:nvSpPr>
        <p:spPr>
          <a:xfrm>
            <a:off x="4286865" y="588855"/>
            <a:ext cx="6096000" cy="3600986"/>
          </a:xfrm>
          <a:prstGeom prst="rect">
            <a:avLst/>
          </a:prstGeom>
          <a:noFill/>
        </p:spPr>
        <p:txBody>
          <a:bodyPr wrap="square">
            <a:spAutoFit/>
          </a:bodyPr>
          <a:lstStyle/>
          <a:p>
            <a:pPr algn="just"/>
            <a:r>
              <a:rPr lang="en-US" sz="1200" b="1" dirty="0"/>
              <a:t>Prime editing in five steps. Prime editing has just two components, a Cas9 </a:t>
            </a:r>
            <a:r>
              <a:rPr lang="en-US" sz="1200" b="1" dirty="0" err="1"/>
              <a:t>nickase</a:t>
            </a:r>
            <a:r>
              <a:rPr lang="en-US" sz="1200" b="1" dirty="0"/>
              <a:t> fused to a modified reverse-transcriptase (referred to as PE2) and a multifunctional prime editing guide RNA (</a:t>
            </a:r>
            <a:r>
              <a:rPr lang="en-US" sz="1200" b="1" dirty="0" err="1"/>
              <a:t>pegRNA</a:t>
            </a:r>
            <a:r>
              <a:rPr lang="en-US" sz="1200" b="1" dirty="0"/>
              <a:t>). 1 The Cas9-H840A/</a:t>
            </a:r>
            <a:r>
              <a:rPr lang="en-US" sz="1200" b="1" dirty="0" err="1"/>
              <a:t>pegRNA</a:t>
            </a:r>
            <a:r>
              <a:rPr lang="en-US" sz="1200" b="1" dirty="0"/>
              <a:t> complex binds to the desired target region and creates a nick 3 bp upstream of the PAM site. The nick must be </a:t>
            </a:r>
            <a:r>
              <a:rPr lang="en-US" sz="1200" b="1" dirty="0" err="1"/>
              <a:t>upsteam</a:t>
            </a:r>
            <a:r>
              <a:rPr lang="en-US" sz="1200" b="1" dirty="0"/>
              <a:t> of the first variant site (in this case a TGA stop codon) and occurs on the same strand as the PAM liberating a 3’ flap. 2 This 3’ flap forms a sequence-specific interaction with the 14-16 </a:t>
            </a:r>
            <a:r>
              <a:rPr lang="en-US" sz="1200" b="1" dirty="0" err="1"/>
              <a:t>nt</a:t>
            </a:r>
            <a:r>
              <a:rPr lang="en-US" sz="1200" b="1" dirty="0"/>
              <a:t> “primer binding site” located at the 3’ end of the </a:t>
            </a:r>
            <a:r>
              <a:rPr lang="en-US" sz="1200" b="1" dirty="0" err="1"/>
              <a:t>pegRNA</a:t>
            </a:r>
            <a:r>
              <a:rPr lang="en-US" sz="1200" b="1" dirty="0"/>
              <a:t>. This RNA/ DNA hybrid serves as the </a:t>
            </a:r>
            <a:r>
              <a:rPr lang="en-US" sz="1200" b="1" dirty="0" err="1"/>
              <a:t>PRIMEr</a:t>
            </a:r>
            <a:r>
              <a:rPr lang="en-US" sz="1200" b="1" dirty="0"/>
              <a:t> site for new DNA synthesis using the RNA “edit site” as a template; the modified RT polymerase copies the template thereby extending the 3’ flap. 3 The edited 3’ flap displaces the variant unedited 5’ flap, which is removed by a cellular nuclease FEN1. 4 In this example, this leaves two </a:t>
            </a:r>
            <a:r>
              <a:rPr lang="en-US" sz="1200" b="1" dirty="0" err="1"/>
              <a:t>MisMatches</a:t>
            </a:r>
            <a:r>
              <a:rPr lang="en-US" sz="1200" b="1" dirty="0"/>
              <a:t> to be resolved, one in the edited codon (G ≠ T), and one in the modified PAM (C ≠ C) which can be introduced as an option to prevent further editing to the corrected sequence. 5 </a:t>
            </a:r>
            <a:r>
              <a:rPr lang="en-US" sz="1200" b="1" dirty="0" err="1"/>
              <a:t>MisMatch</a:t>
            </a:r>
            <a:r>
              <a:rPr lang="en-US" sz="1200" b="1" dirty="0"/>
              <a:t> Repair resolves the DNA resulting in either precisely edited DNA (with no indels), or the original variant sequence. In the latter case where the PAM sequence has not been modified, the Cas9-H840A/</a:t>
            </a:r>
            <a:r>
              <a:rPr lang="en-US" sz="1200" b="1" dirty="0" err="1"/>
              <a:t>pegRNA</a:t>
            </a:r>
            <a:r>
              <a:rPr lang="en-US" sz="1200" b="1" dirty="0"/>
              <a:t> complex can bind to the variant sequence again and have another attempt at PRIME editing. Key: Cas9-H40A </a:t>
            </a:r>
            <a:r>
              <a:rPr lang="en-US" sz="1200" b="1" dirty="0" err="1"/>
              <a:t>nickase</a:t>
            </a:r>
            <a:r>
              <a:rPr lang="en-US" sz="1200" b="1" dirty="0"/>
              <a:t> shown in Green, Reverse Transcriptase in yellow. The PAM site is highlighted in a grey box; the </a:t>
            </a:r>
            <a:r>
              <a:rPr lang="en-US" sz="1200" b="1" dirty="0" err="1"/>
              <a:t>pegRNA</a:t>
            </a:r>
            <a:r>
              <a:rPr lang="en-US" sz="1200" b="1" dirty="0"/>
              <a:t> in blue; the 3’ edit site in red; the edited PAM site in bold; FEN1 in grey. For clarity, only part of the </a:t>
            </a:r>
            <a:r>
              <a:rPr lang="en-US" sz="1200" b="1" dirty="0" err="1"/>
              <a:t>pegRNA</a:t>
            </a:r>
            <a:r>
              <a:rPr lang="en-US" sz="1200" b="1" dirty="0"/>
              <a:t> is shown in step 1.</a:t>
            </a:r>
            <a:endParaRPr lang="en-IN" sz="1200" b="1" dirty="0"/>
          </a:p>
        </p:txBody>
      </p:sp>
    </p:spTree>
    <p:extLst>
      <p:ext uri="{BB962C8B-B14F-4D97-AF65-F5344CB8AC3E}">
        <p14:creationId xmlns:p14="http://schemas.microsoft.com/office/powerpoint/2010/main" val="3741007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AD67D2-C090-0027-F6FE-6F1B3A2190DC}"/>
              </a:ext>
            </a:extLst>
          </p:cNvPr>
          <p:cNvPicPr>
            <a:picLocks noChangeAspect="1"/>
          </p:cNvPicPr>
          <p:nvPr/>
        </p:nvPicPr>
        <p:blipFill>
          <a:blip r:embed="rId2"/>
          <a:stretch>
            <a:fillRect/>
          </a:stretch>
        </p:blipFill>
        <p:spPr>
          <a:xfrm>
            <a:off x="4098333" y="0"/>
            <a:ext cx="4329629" cy="6858000"/>
          </a:xfrm>
          <a:prstGeom prst="rect">
            <a:avLst/>
          </a:prstGeom>
        </p:spPr>
      </p:pic>
    </p:spTree>
    <p:extLst>
      <p:ext uri="{BB962C8B-B14F-4D97-AF65-F5344CB8AC3E}">
        <p14:creationId xmlns:p14="http://schemas.microsoft.com/office/powerpoint/2010/main" val="335755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0315AD-C0C4-776D-FB1B-89C036696A00}"/>
              </a:ext>
            </a:extLst>
          </p:cNvPr>
          <p:cNvPicPr>
            <a:picLocks noChangeAspect="1"/>
          </p:cNvPicPr>
          <p:nvPr/>
        </p:nvPicPr>
        <p:blipFill rotWithShape="1">
          <a:blip r:embed="rId2"/>
          <a:srcRect l="1" t="4301" r="-565"/>
          <a:stretch/>
        </p:blipFill>
        <p:spPr>
          <a:xfrm>
            <a:off x="0" y="294968"/>
            <a:ext cx="12260826" cy="6563032"/>
          </a:xfrm>
          <a:prstGeom prst="rect">
            <a:avLst/>
          </a:prstGeom>
        </p:spPr>
      </p:pic>
    </p:spTree>
    <p:extLst>
      <p:ext uri="{BB962C8B-B14F-4D97-AF65-F5344CB8AC3E}">
        <p14:creationId xmlns:p14="http://schemas.microsoft.com/office/powerpoint/2010/main" val="1012667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ACEAD8-EE6E-1223-A85D-9A6863F10A20}"/>
              </a:ext>
            </a:extLst>
          </p:cNvPr>
          <p:cNvSpPr txBox="1"/>
          <p:nvPr/>
        </p:nvSpPr>
        <p:spPr>
          <a:xfrm>
            <a:off x="73742" y="195565"/>
            <a:ext cx="12044516" cy="5355312"/>
          </a:xfrm>
          <a:prstGeom prst="rect">
            <a:avLst/>
          </a:prstGeom>
          <a:noFill/>
        </p:spPr>
        <p:txBody>
          <a:bodyPr wrap="square">
            <a:spAutoFit/>
          </a:bodyPr>
          <a:lstStyle/>
          <a:p>
            <a:pPr algn="l"/>
            <a:r>
              <a:rPr lang="en-US" b="1" i="0" dirty="0">
                <a:solidFill>
                  <a:srgbClr val="C00000"/>
                </a:solidFill>
                <a:effectLst/>
                <a:latin typeface="Google Sans"/>
              </a:rPr>
              <a:t>Base Editing Applications:</a:t>
            </a:r>
          </a:p>
          <a:p>
            <a:pPr algn="l"/>
            <a:endParaRPr lang="en-US" b="0" i="0" dirty="0">
              <a:solidFill>
                <a:srgbClr val="1F1F1F"/>
              </a:solidFill>
              <a:effectLst/>
              <a:latin typeface="Google Sans"/>
            </a:endParaRPr>
          </a:p>
          <a:p>
            <a:pPr algn="l">
              <a:buFont typeface="+mj-lt"/>
              <a:buAutoNum type="arabicPeriod"/>
            </a:pPr>
            <a:r>
              <a:rPr lang="en-US" b="0" i="0" dirty="0">
                <a:solidFill>
                  <a:srgbClr val="1F1F1F"/>
                </a:solidFill>
                <a:effectLst/>
                <a:latin typeface="Google Sans"/>
              </a:rPr>
              <a:t>Correcting Disease-Causing Mutations: Base editing can precisely correct single-nucleotide variants (SNVs) associated with various genetic disorders, potentially offering therapeutic solutions for diseases like cystic fibrosis, sickle cell anemia, and Huntington's disease.</a:t>
            </a:r>
          </a:p>
          <a:p>
            <a:pPr algn="l">
              <a:buFont typeface="+mj-lt"/>
              <a:buAutoNum type="arabicPeriod"/>
            </a:pPr>
            <a:r>
              <a:rPr lang="en-US" b="0" i="0" dirty="0">
                <a:solidFill>
                  <a:srgbClr val="1F1F1F"/>
                </a:solidFill>
                <a:effectLst/>
                <a:latin typeface="Google Sans"/>
              </a:rPr>
              <a:t>Introducing Beneficial Mutations: Base editing can introduce beneficial mutations into genes to enhance desired traits, such as improving crop yields, increasing resistance to diseases, or modifying metabolic pathways.</a:t>
            </a:r>
          </a:p>
          <a:p>
            <a:pPr algn="l">
              <a:buFont typeface="+mj-lt"/>
              <a:buAutoNum type="arabicPeriod"/>
            </a:pPr>
            <a:r>
              <a:rPr lang="en-US" b="0" i="0" dirty="0">
                <a:solidFill>
                  <a:srgbClr val="1F1F1F"/>
                </a:solidFill>
                <a:effectLst/>
                <a:latin typeface="Google Sans"/>
              </a:rPr>
              <a:t>Optimizing Genetic Sequences: Base editing can optimize genetic sequences for specific applications, such as engineering enzymes with enhanced properties or modifying regulatory elements for better gene expression control.</a:t>
            </a:r>
          </a:p>
          <a:p>
            <a:pPr algn="l">
              <a:buFont typeface="+mj-lt"/>
              <a:buAutoNum type="arabicPeriod"/>
            </a:pPr>
            <a:endParaRPr lang="en-US" b="0" i="0" dirty="0">
              <a:solidFill>
                <a:srgbClr val="1F1F1F"/>
              </a:solidFill>
              <a:effectLst/>
              <a:latin typeface="Google Sans"/>
            </a:endParaRPr>
          </a:p>
          <a:p>
            <a:pPr algn="l"/>
            <a:r>
              <a:rPr lang="en-US" b="1" i="0" dirty="0">
                <a:solidFill>
                  <a:srgbClr val="C00000"/>
                </a:solidFill>
                <a:effectLst/>
                <a:latin typeface="Google Sans"/>
              </a:rPr>
              <a:t>Prime Editing Applications:</a:t>
            </a:r>
          </a:p>
          <a:p>
            <a:pPr algn="l"/>
            <a:endParaRPr lang="en-US" b="0" i="0" dirty="0">
              <a:solidFill>
                <a:srgbClr val="1F1F1F"/>
              </a:solidFill>
              <a:effectLst/>
              <a:latin typeface="Google Sans"/>
            </a:endParaRPr>
          </a:p>
          <a:p>
            <a:pPr algn="l">
              <a:buFont typeface="+mj-lt"/>
              <a:buAutoNum type="arabicPeriod"/>
            </a:pPr>
            <a:r>
              <a:rPr lang="en-US" b="0" i="0" dirty="0">
                <a:solidFill>
                  <a:srgbClr val="1F1F1F"/>
                </a:solidFill>
                <a:effectLst/>
                <a:latin typeface="Google Sans"/>
              </a:rPr>
              <a:t>Expanding the Scope of Gene Editing: Prime editing can perform a broader range of edits than base editing, including insertions, deletions, and combinations of these, significantly expanding the scope of gene editing applications.</a:t>
            </a:r>
          </a:p>
          <a:p>
            <a:pPr algn="l">
              <a:buFont typeface="+mj-lt"/>
              <a:buAutoNum type="arabicPeriod"/>
            </a:pPr>
            <a:r>
              <a:rPr lang="en-US" b="0" i="0" dirty="0">
                <a:solidFill>
                  <a:srgbClr val="1F1F1F"/>
                </a:solidFill>
                <a:effectLst/>
                <a:latin typeface="Google Sans"/>
              </a:rPr>
              <a:t>Correcting Complex Mutations: Prime editing can correct complex mutations, such as frameshift mutations and large deletions, which are difficult to address with traditional CRISPR-Cas9 editing or base editing.</a:t>
            </a:r>
          </a:p>
          <a:p>
            <a:pPr algn="l">
              <a:buFont typeface="+mj-lt"/>
              <a:buAutoNum type="arabicPeriod"/>
            </a:pPr>
            <a:r>
              <a:rPr lang="en-US" b="0" i="0" dirty="0">
                <a:solidFill>
                  <a:srgbClr val="1F1F1F"/>
                </a:solidFill>
                <a:effectLst/>
                <a:latin typeface="Google Sans"/>
              </a:rPr>
              <a:t>Introducing Conditional Genetic Changes: Prime editing can introduce conditional genetic changes that only occur under specific conditions, such as the presence of a specific molecule or environmental cue, enabling precise control over gene expression.</a:t>
            </a:r>
          </a:p>
        </p:txBody>
      </p:sp>
    </p:spTree>
    <p:extLst>
      <p:ext uri="{BB962C8B-B14F-4D97-AF65-F5344CB8AC3E}">
        <p14:creationId xmlns:p14="http://schemas.microsoft.com/office/powerpoint/2010/main" val="5145056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8D9F79-30B8-7FDE-1534-F7DDABF72968}"/>
              </a:ext>
            </a:extLst>
          </p:cNvPr>
          <p:cNvPicPr>
            <a:picLocks noChangeAspect="1"/>
          </p:cNvPicPr>
          <p:nvPr/>
        </p:nvPicPr>
        <p:blipFill rotWithShape="1">
          <a:blip r:embed="rId2"/>
          <a:srcRect l="11869" r="13753" b="24014"/>
          <a:stretch/>
        </p:blipFill>
        <p:spPr>
          <a:xfrm>
            <a:off x="-1" y="0"/>
            <a:ext cx="6685935" cy="6907494"/>
          </a:xfrm>
          <a:prstGeom prst="rect">
            <a:avLst/>
          </a:prstGeom>
        </p:spPr>
      </p:pic>
      <p:pic>
        <p:nvPicPr>
          <p:cNvPr id="5" name="Picture 4">
            <a:extLst>
              <a:ext uri="{FF2B5EF4-FFF2-40B4-BE49-F238E27FC236}">
                <a16:creationId xmlns:a16="http://schemas.microsoft.com/office/drawing/2014/main" id="{1663C0A0-3553-AEF9-6BAA-FE02BA60BC65}"/>
              </a:ext>
            </a:extLst>
          </p:cNvPr>
          <p:cNvPicPr>
            <a:picLocks noChangeAspect="1"/>
          </p:cNvPicPr>
          <p:nvPr/>
        </p:nvPicPr>
        <p:blipFill rotWithShape="1">
          <a:blip r:embed="rId2"/>
          <a:srcRect t="73979" r="2735"/>
          <a:stretch/>
        </p:blipFill>
        <p:spPr>
          <a:xfrm>
            <a:off x="6490661" y="924231"/>
            <a:ext cx="5485030" cy="2133601"/>
          </a:xfrm>
          <a:prstGeom prst="rect">
            <a:avLst/>
          </a:prstGeom>
        </p:spPr>
      </p:pic>
    </p:spTree>
    <p:extLst>
      <p:ext uri="{BB962C8B-B14F-4D97-AF65-F5344CB8AC3E}">
        <p14:creationId xmlns:p14="http://schemas.microsoft.com/office/powerpoint/2010/main" val="3943424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D6B2404-FE10-DEFC-592E-0FF18CF9A5E4}"/>
              </a:ext>
            </a:extLst>
          </p:cNvPr>
          <p:cNvSpPr txBox="1"/>
          <p:nvPr/>
        </p:nvSpPr>
        <p:spPr>
          <a:xfrm>
            <a:off x="0" y="0"/>
            <a:ext cx="11857703" cy="923330"/>
          </a:xfrm>
          <a:prstGeom prst="rect">
            <a:avLst/>
          </a:prstGeom>
          <a:noFill/>
        </p:spPr>
        <p:txBody>
          <a:bodyPr wrap="square">
            <a:spAutoFit/>
          </a:bodyPr>
          <a:lstStyle/>
          <a:p>
            <a:r>
              <a:rPr lang="en-US" b="1" i="0" dirty="0">
                <a:solidFill>
                  <a:srgbClr val="C00000"/>
                </a:solidFill>
                <a:effectLst/>
                <a:latin typeface="Google Sans"/>
              </a:rPr>
              <a:t>A knock-in gene using CRISPR-Cas9 is a technique that allows scientists to introduce a specific gene or DNA sequence into a particular location in the genome of an organism. This technique is based on the CRISPR-Cas9 system, which is a naturally occurring bacterial defense mechanism that has been adapted for use in gene editing.</a:t>
            </a:r>
            <a:endParaRPr lang="en-IN" b="1" dirty="0">
              <a:solidFill>
                <a:srgbClr val="C00000"/>
              </a:solidFill>
            </a:endParaRPr>
          </a:p>
        </p:txBody>
      </p:sp>
      <p:pic>
        <p:nvPicPr>
          <p:cNvPr id="5" name="Picture 4">
            <a:extLst>
              <a:ext uri="{FF2B5EF4-FFF2-40B4-BE49-F238E27FC236}">
                <a16:creationId xmlns:a16="http://schemas.microsoft.com/office/drawing/2014/main" id="{BBC262ED-92C7-7DC4-D86A-107C91EEBCA1}"/>
              </a:ext>
            </a:extLst>
          </p:cNvPr>
          <p:cNvPicPr>
            <a:picLocks noChangeAspect="1"/>
          </p:cNvPicPr>
          <p:nvPr/>
        </p:nvPicPr>
        <p:blipFill rotWithShape="1">
          <a:blip r:embed="rId2"/>
          <a:srcRect t="17347" r="37258" b="5663"/>
          <a:stretch/>
        </p:blipFill>
        <p:spPr>
          <a:xfrm>
            <a:off x="2163097" y="1160206"/>
            <a:ext cx="7649497" cy="5279924"/>
          </a:xfrm>
          <a:prstGeom prst="rect">
            <a:avLst/>
          </a:prstGeom>
        </p:spPr>
      </p:pic>
    </p:spTree>
    <p:extLst>
      <p:ext uri="{BB962C8B-B14F-4D97-AF65-F5344CB8AC3E}">
        <p14:creationId xmlns:p14="http://schemas.microsoft.com/office/powerpoint/2010/main" val="12588488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3FE840-A1AB-B85C-ADA4-C2E37E54B663}"/>
              </a:ext>
            </a:extLst>
          </p:cNvPr>
          <p:cNvPicPr>
            <a:picLocks noChangeAspect="1"/>
          </p:cNvPicPr>
          <p:nvPr/>
        </p:nvPicPr>
        <p:blipFill rotWithShape="1">
          <a:blip r:embed="rId2"/>
          <a:srcRect l="5565" t="22940" r="36210" b="7957"/>
          <a:stretch/>
        </p:blipFill>
        <p:spPr>
          <a:xfrm>
            <a:off x="0" y="0"/>
            <a:ext cx="10044486" cy="6705600"/>
          </a:xfrm>
          <a:prstGeom prst="rect">
            <a:avLst/>
          </a:prstGeom>
        </p:spPr>
      </p:pic>
      <p:pic>
        <p:nvPicPr>
          <p:cNvPr id="5" name="Picture 4">
            <a:extLst>
              <a:ext uri="{FF2B5EF4-FFF2-40B4-BE49-F238E27FC236}">
                <a16:creationId xmlns:a16="http://schemas.microsoft.com/office/drawing/2014/main" id="{E1CA85BD-C202-C329-EA2F-548401010B1A}"/>
              </a:ext>
            </a:extLst>
          </p:cNvPr>
          <p:cNvPicPr>
            <a:picLocks noChangeAspect="1"/>
          </p:cNvPicPr>
          <p:nvPr/>
        </p:nvPicPr>
        <p:blipFill rotWithShape="1">
          <a:blip r:embed="rId2"/>
          <a:srcRect l="63629" t="50000" r="5080" b="13262"/>
          <a:stretch/>
        </p:blipFill>
        <p:spPr>
          <a:xfrm>
            <a:off x="7964129" y="911941"/>
            <a:ext cx="4011561" cy="2649388"/>
          </a:xfrm>
          <a:prstGeom prst="rect">
            <a:avLst/>
          </a:prstGeom>
        </p:spPr>
      </p:pic>
    </p:spTree>
    <p:extLst>
      <p:ext uri="{BB962C8B-B14F-4D97-AF65-F5344CB8AC3E}">
        <p14:creationId xmlns:p14="http://schemas.microsoft.com/office/powerpoint/2010/main" val="10796551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6AED119-BDAD-D619-3DFF-C9DE85E00665}"/>
              </a:ext>
            </a:extLst>
          </p:cNvPr>
          <p:cNvSpPr txBox="1"/>
          <p:nvPr/>
        </p:nvSpPr>
        <p:spPr>
          <a:xfrm>
            <a:off x="0" y="0"/>
            <a:ext cx="11808542" cy="3077766"/>
          </a:xfrm>
          <a:prstGeom prst="rect">
            <a:avLst/>
          </a:prstGeom>
          <a:noFill/>
        </p:spPr>
        <p:txBody>
          <a:bodyPr wrap="square">
            <a:spAutoFit/>
          </a:bodyPr>
          <a:lstStyle/>
          <a:p>
            <a:pPr algn="l"/>
            <a:r>
              <a:rPr lang="en-IN" sz="1600" b="1" i="0" dirty="0">
                <a:solidFill>
                  <a:srgbClr val="C00000"/>
                </a:solidFill>
                <a:effectLst/>
                <a:latin typeface="Google Sans"/>
              </a:rPr>
              <a:t>CRISPR-Cas9-mediated methylation editing, also known as epigenetic editing, is a powerful technique that allows for precise and efficient modification of DNA methylation patterns. This technique utilizes the CRISPR-Cas9 system to target specific DNA sequences and introduce or remove DNA methylation marks, such as 5-methylcytosine (5mC), influencing gene expression without altering the DNA sequence.</a:t>
            </a:r>
            <a:r>
              <a:rPr lang="en-IN" sz="1600" b="1" dirty="0">
                <a:solidFill>
                  <a:srgbClr val="C00000"/>
                </a:solidFill>
                <a:latin typeface="Google Sans"/>
              </a:rPr>
              <a:t> </a:t>
            </a:r>
            <a:r>
              <a:rPr lang="en-IN" sz="1600" b="1" i="0" dirty="0">
                <a:solidFill>
                  <a:srgbClr val="C00000"/>
                </a:solidFill>
                <a:effectLst/>
                <a:latin typeface="Google Sans"/>
              </a:rPr>
              <a:t>There are two main strategies for CRISPR-Cas9-mediated methylation editing:</a:t>
            </a:r>
          </a:p>
          <a:p>
            <a:pPr algn="l"/>
            <a:endParaRPr lang="en-IN" b="0" i="0" dirty="0">
              <a:solidFill>
                <a:srgbClr val="1F1F1F"/>
              </a:solidFill>
              <a:effectLst/>
              <a:latin typeface="Google Sans"/>
            </a:endParaRPr>
          </a:p>
          <a:p>
            <a:pPr algn="l">
              <a:buFont typeface="+mj-lt"/>
              <a:buAutoNum type="arabicPeriod"/>
            </a:pPr>
            <a:r>
              <a:rPr lang="en-IN" sz="1600" b="0" i="0" dirty="0">
                <a:solidFill>
                  <a:srgbClr val="1F1F1F"/>
                </a:solidFill>
                <a:effectLst/>
                <a:latin typeface="Google Sans"/>
              </a:rPr>
              <a:t>CRISPR Activation (</a:t>
            </a:r>
            <a:r>
              <a:rPr lang="en-IN" sz="1600" b="0" i="0" dirty="0" err="1">
                <a:solidFill>
                  <a:srgbClr val="1F1F1F"/>
                </a:solidFill>
                <a:effectLst/>
                <a:latin typeface="Google Sans"/>
              </a:rPr>
              <a:t>CRISPRa</a:t>
            </a:r>
            <a:r>
              <a:rPr lang="en-IN" sz="1600" b="0" i="0" dirty="0">
                <a:solidFill>
                  <a:srgbClr val="1F1F1F"/>
                </a:solidFill>
                <a:effectLst/>
                <a:latin typeface="Google Sans"/>
              </a:rPr>
              <a:t>): This strategy employs dCas9 (catalytically inactive Cas9) fused to a transcriptional activator domain to recruit histone acetyltransferases (HATs) to target DNA sequences. HATs add acetyl groups to histone tails, promoting a more open chromatin conformation and enhancing gene expression.</a:t>
            </a:r>
          </a:p>
          <a:p>
            <a:pPr algn="l">
              <a:buFont typeface="+mj-lt"/>
              <a:buAutoNum type="arabicPeriod"/>
            </a:pPr>
            <a:endParaRPr lang="en-IN" sz="1600" b="0" i="0" dirty="0">
              <a:solidFill>
                <a:srgbClr val="1F1F1F"/>
              </a:solidFill>
              <a:effectLst/>
              <a:latin typeface="Google Sans"/>
            </a:endParaRPr>
          </a:p>
          <a:p>
            <a:pPr algn="l">
              <a:buFont typeface="+mj-lt"/>
              <a:buAutoNum type="arabicPeriod"/>
            </a:pPr>
            <a:r>
              <a:rPr lang="en-IN" sz="1600" b="0" i="0" dirty="0">
                <a:solidFill>
                  <a:srgbClr val="1F1F1F"/>
                </a:solidFill>
                <a:effectLst/>
                <a:latin typeface="Google Sans"/>
              </a:rPr>
              <a:t>CRISPR Interference (</a:t>
            </a:r>
            <a:r>
              <a:rPr lang="en-IN" sz="1600" b="0" i="0" dirty="0" err="1">
                <a:solidFill>
                  <a:srgbClr val="1F1F1F"/>
                </a:solidFill>
                <a:effectLst/>
                <a:latin typeface="Google Sans"/>
              </a:rPr>
              <a:t>CRISPRi</a:t>
            </a:r>
            <a:r>
              <a:rPr lang="en-IN" sz="1600" b="0" i="0" dirty="0">
                <a:solidFill>
                  <a:srgbClr val="1F1F1F"/>
                </a:solidFill>
                <a:effectLst/>
                <a:latin typeface="Google Sans"/>
              </a:rPr>
              <a:t>): This strategy utilizes dCas9 fused to a transcriptional repressor domain to recruit histone deacetylases (HDACs) to target DNA sequences. HDACs remove acetyl groups from histone tails, promoting a more condensed chromatin conformation and repressing gene expression.</a:t>
            </a:r>
          </a:p>
        </p:txBody>
      </p:sp>
      <p:pic>
        <p:nvPicPr>
          <p:cNvPr id="6" name="Picture 5">
            <a:extLst>
              <a:ext uri="{FF2B5EF4-FFF2-40B4-BE49-F238E27FC236}">
                <a16:creationId xmlns:a16="http://schemas.microsoft.com/office/drawing/2014/main" id="{AD586D1E-66ED-654C-29A3-D957804B5241}"/>
              </a:ext>
            </a:extLst>
          </p:cNvPr>
          <p:cNvPicPr>
            <a:picLocks noChangeAspect="1"/>
          </p:cNvPicPr>
          <p:nvPr/>
        </p:nvPicPr>
        <p:blipFill rotWithShape="1">
          <a:blip r:embed="rId2"/>
          <a:srcRect l="30242" t="13333" r="29920" b="16559"/>
          <a:stretch/>
        </p:blipFill>
        <p:spPr>
          <a:xfrm>
            <a:off x="3430383" y="2782920"/>
            <a:ext cx="4022467" cy="3981753"/>
          </a:xfrm>
          <a:prstGeom prst="rect">
            <a:avLst/>
          </a:prstGeom>
        </p:spPr>
      </p:pic>
    </p:spTree>
    <p:extLst>
      <p:ext uri="{BB962C8B-B14F-4D97-AF65-F5344CB8AC3E}">
        <p14:creationId xmlns:p14="http://schemas.microsoft.com/office/powerpoint/2010/main" val="22951968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301148-D379-E225-A2B2-46406E56305B}"/>
              </a:ext>
            </a:extLst>
          </p:cNvPr>
          <p:cNvPicPr>
            <a:picLocks noChangeAspect="1"/>
          </p:cNvPicPr>
          <p:nvPr/>
        </p:nvPicPr>
        <p:blipFill rotWithShape="1">
          <a:blip r:embed="rId2"/>
          <a:srcRect l="22580" t="21649" r="28145" b="9247"/>
          <a:stretch/>
        </p:blipFill>
        <p:spPr>
          <a:xfrm>
            <a:off x="1396179" y="-68827"/>
            <a:ext cx="8396749" cy="6623950"/>
          </a:xfrm>
          <a:prstGeom prst="rect">
            <a:avLst/>
          </a:prstGeom>
        </p:spPr>
      </p:pic>
    </p:spTree>
    <p:extLst>
      <p:ext uri="{BB962C8B-B14F-4D97-AF65-F5344CB8AC3E}">
        <p14:creationId xmlns:p14="http://schemas.microsoft.com/office/powerpoint/2010/main" val="22419865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F2EB87-E899-0A92-745C-F730646D9848}"/>
              </a:ext>
            </a:extLst>
          </p:cNvPr>
          <p:cNvSpPr txBox="1"/>
          <p:nvPr/>
        </p:nvSpPr>
        <p:spPr>
          <a:xfrm>
            <a:off x="-1" y="0"/>
            <a:ext cx="12083845" cy="6001643"/>
          </a:xfrm>
          <a:prstGeom prst="rect">
            <a:avLst/>
          </a:prstGeom>
          <a:noFill/>
        </p:spPr>
        <p:txBody>
          <a:bodyPr wrap="square">
            <a:spAutoFit/>
          </a:bodyPr>
          <a:lstStyle/>
          <a:p>
            <a:pPr algn="ctr"/>
            <a:r>
              <a:rPr lang="en-US" sz="2000" b="1" i="0" dirty="0">
                <a:solidFill>
                  <a:srgbClr val="C00000"/>
                </a:solidFill>
                <a:effectLst/>
                <a:latin typeface="Google Sans"/>
              </a:rPr>
              <a:t>Applications of CRISPR-Cas9 Epigenetic Editing</a:t>
            </a:r>
          </a:p>
          <a:p>
            <a:pPr algn="l"/>
            <a:endParaRPr lang="en-US" sz="1200" b="1" i="0" dirty="0">
              <a:solidFill>
                <a:srgbClr val="1F1F1F"/>
              </a:solidFill>
              <a:effectLst/>
              <a:latin typeface="Google Sans"/>
            </a:endParaRPr>
          </a:p>
          <a:p>
            <a:pPr algn="l"/>
            <a:r>
              <a:rPr lang="en-US" sz="1600" b="1" i="0" dirty="0">
                <a:solidFill>
                  <a:srgbClr val="1F1F1F"/>
                </a:solidFill>
                <a:effectLst/>
                <a:latin typeface="Google Sans"/>
              </a:rPr>
              <a:t>CRISPR-Cas9-mediated methylation editing has a wide range of potential applications, including:</a:t>
            </a:r>
          </a:p>
          <a:p>
            <a:pPr algn="l"/>
            <a:endParaRPr lang="en-US" sz="1600" b="1" i="0" dirty="0">
              <a:solidFill>
                <a:srgbClr val="1F1F1F"/>
              </a:solidFill>
              <a:effectLst/>
              <a:latin typeface="Google Sans"/>
            </a:endParaRPr>
          </a:p>
          <a:p>
            <a:pPr algn="l">
              <a:buFont typeface="+mj-lt"/>
              <a:buAutoNum type="arabicPeriod"/>
            </a:pPr>
            <a:r>
              <a:rPr lang="en-US" sz="1600" b="1" i="0" dirty="0">
                <a:solidFill>
                  <a:srgbClr val="1F1F1F"/>
                </a:solidFill>
                <a:effectLst/>
                <a:latin typeface="Google Sans"/>
              </a:rPr>
              <a:t>Functional Genomics Studies: Studying the role of DNA methylation in gene expression and regulation.</a:t>
            </a:r>
          </a:p>
          <a:p>
            <a:pPr algn="l">
              <a:buFont typeface="+mj-lt"/>
              <a:buAutoNum type="arabicPeriod"/>
            </a:pPr>
            <a:r>
              <a:rPr lang="en-US" sz="1600" b="1" i="0" dirty="0">
                <a:solidFill>
                  <a:srgbClr val="1F1F1F"/>
                </a:solidFill>
                <a:effectLst/>
                <a:latin typeface="Google Sans"/>
              </a:rPr>
              <a:t>Therapeutic Applications: Developing treatments for diseases associated with aberrant DNA methylation patterns, such as cancer and developmental disorders.</a:t>
            </a:r>
          </a:p>
          <a:p>
            <a:pPr algn="l">
              <a:buFont typeface="+mj-lt"/>
              <a:buAutoNum type="arabicPeriod"/>
            </a:pPr>
            <a:r>
              <a:rPr lang="en-US" sz="1600" b="1" i="0" dirty="0">
                <a:solidFill>
                  <a:srgbClr val="1F1F1F"/>
                </a:solidFill>
                <a:effectLst/>
                <a:latin typeface="Google Sans"/>
              </a:rPr>
              <a:t>Biotechnology Applications: Engineering microorganisms with altered methylation patterns for improved industrial applications.</a:t>
            </a:r>
          </a:p>
          <a:p>
            <a:pPr algn="l">
              <a:buFont typeface="+mj-lt"/>
              <a:buAutoNum type="arabicPeriod"/>
            </a:pPr>
            <a:endParaRPr lang="en-US" sz="1600" b="1" i="0" dirty="0">
              <a:solidFill>
                <a:srgbClr val="1F1F1F"/>
              </a:solidFill>
              <a:effectLst/>
              <a:latin typeface="Google Sans"/>
            </a:endParaRPr>
          </a:p>
          <a:p>
            <a:pPr algn="l"/>
            <a:r>
              <a:rPr lang="en-US" sz="1600" b="1" i="0" dirty="0">
                <a:solidFill>
                  <a:srgbClr val="1F1F1F"/>
                </a:solidFill>
                <a:effectLst/>
                <a:latin typeface="Google Sans"/>
              </a:rPr>
              <a:t>Advantages of CRISPR-Cas9 Epigenetic Editing</a:t>
            </a:r>
          </a:p>
          <a:p>
            <a:pPr algn="l"/>
            <a:endParaRPr lang="en-US" sz="1600" b="1" i="0" dirty="0">
              <a:solidFill>
                <a:srgbClr val="1F1F1F"/>
              </a:solidFill>
              <a:effectLst/>
              <a:latin typeface="Google Sans"/>
            </a:endParaRPr>
          </a:p>
          <a:p>
            <a:pPr algn="l"/>
            <a:r>
              <a:rPr lang="en-US" sz="1600" b="1" i="0" dirty="0">
                <a:solidFill>
                  <a:srgbClr val="1F1F1F"/>
                </a:solidFill>
                <a:effectLst/>
                <a:latin typeface="Google Sans"/>
              </a:rPr>
              <a:t>CRISPR-Cas9-mediated methylation editing offers several advantages:</a:t>
            </a:r>
          </a:p>
          <a:p>
            <a:pPr algn="l">
              <a:buFont typeface="+mj-lt"/>
              <a:buAutoNum type="arabicPeriod"/>
            </a:pPr>
            <a:r>
              <a:rPr lang="en-US" sz="1600" b="1" i="0" dirty="0">
                <a:solidFill>
                  <a:srgbClr val="1F1F1F"/>
                </a:solidFill>
                <a:effectLst/>
                <a:latin typeface="Google Sans"/>
              </a:rPr>
              <a:t>Specificity: Targeting specific DNA sequences for methylation or demethylation.</a:t>
            </a:r>
          </a:p>
          <a:p>
            <a:pPr algn="l">
              <a:buFont typeface="+mj-lt"/>
              <a:buAutoNum type="arabicPeriod"/>
            </a:pPr>
            <a:r>
              <a:rPr lang="en-US" sz="1600" b="1" i="0" dirty="0">
                <a:solidFill>
                  <a:srgbClr val="1F1F1F"/>
                </a:solidFill>
                <a:effectLst/>
                <a:latin typeface="Google Sans"/>
              </a:rPr>
              <a:t>Versatility: Introducing or removing DNA methylation marks at desired locations.</a:t>
            </a:r>
          </a:p>
          <a:p>
            <a:pPr algn="l">
              <a:buFont typeface="+mj-lt"/>
              <a:buAutoNum type="arabicPeriod"/>
            </a:pPr>
            <a:r>
              <a:rPr lang="en-US" sz="1600" b="1" i="0" dirty="0">
                <a:solidFill>
                  <a:srgbClr val="1F1F1F"/>
                </a:solidFill>
                <a:effectLst/>
                <a:latin typeface="Google Sans"/>
              </a:rPr>
              <a:t>Efficiency: Modifying DNA methylation patterns with high efficiency.</a:t>
            </a:r>
          </a:p>
          <a:p>
            <a:pPr algn="l">
              <a:buFont typeface="+mj-lt"/>
              <a:buAutoNum type="arabicPeriod"/>
            </a:pPr>
            <a:endParaRPr lang="en-US" sz="1600" b="1" i="0" dirty="0">
              <a:solidFill>
                <a:srgbClr val="1F1F1F"/>
              </a:solidFill>
              <a:effectLst/>
              <a:latin typeface="Google Sans"/>
            </a:endParaRPr>
          </a:p>
          <a:p>
            <a:pPr algn="l"/>
            <a:r>
              <a:rPr lang="en-US" sz="1600" b="1" i="0" dirty="0">
                <a:solidFill>
                  <a:srgbClr val="1F1F1F"/>
                </a:solidFill>
                <a:effectLst/>
                <a:latin typeface="Google Sans"/>
              </a:rPr>
              <a:t>Challenges and Considerations</a:t>
            </a:r>
          </a:p>
          <a:p>
            <a:pPr algn="l"/>
            <a:endParaRPr lang="en-US" sz="1600" b="1" i="0" dirty="0">
              <a:solidFill>
                <a:srgbClr val="1F1F1F"/>
              </a:solidFill>
              <a:effectLst/>
              <a:latin typeface="Google Sans"/>
            </a:endParaRPr>
          </a:p>
          <a:p>
            <a:pPr algn="l"/>
            <a:r>
              <a:rPr lang="en-US" sz="1600" b="1" i="0" dirty="0">
                <a:solidFill>
                  <a:srgbClr val="1F1F1F"/>
                </a:solidFill>
                <a:effectLst/>
                <a:latin typeface="Google Sans"/>
              </a:rPr>
              <a:t>While CRISPR-Cas9-mediated methylation editing holds great promise, there are challenges and considerations to address:</a:t>
            </a:r>
          </a:p>
          <a:p>
            <a:pPr algn="l">
              <a:buFont typeface="+mj-lt"/>
              <a:buAutoNum type="arabicPeriod"/>
            </a:pPr>
            <a:r>
              <a:rPr lang="en-US" sz="1600" b="1" i="0" dirty="0">
                <a:solidFill>
                  <a:srgbClr val="1F1F1F"/>
                </a:solidFill>
                <a:effectLst/>
                <a:latin typeface="Google Sans"/>
              </a:rPr>
              <a:t>Off-target effects: Minimizing unintended methylation or demethylation at non-target sites.</a:t>
            </a:r>
          </a:p>
          <a:p>
            <a:pPr algn="l">
              <a:buFont typeface="+mj-lt"/>
              <a:buAutoNum type="arabicPeriod"/>
            </a:pPr>
            <a:r>
              <a:rPr lang="en-US" sz="1600" b="1" i="0" dirty="0">
                <a:solidFill>
                  <a:srgbClr val="1F1F1F"/>
                </a:solidFill>
                <a:effectLst/>
                <a:latin typeface="Google Sans"/>
              </a:rPr>
              <a:t>Delivery methods: Developing efficient and non-toxic methods for delivering CRISPR-Cas9-based epigenetic editing components into cells.</a:t>
            </a:r>
          </a:p>
          <a:p>
            <a:pPr algn="l">
              <a:buFont typeface="+mj-lt"/>
              <a:buAutoNum type="arabicPeriod"/>
            </a:pPr>
            <a:r>
              <a:rPr lang="en-US" sz="1600" b="1" i="0" dirty="0">
                <a:solidFill>
                  <a:srgbClr val="1F1F1F"/>
                </a:solidFill>
                <a:effectLst/>
                <a:latin typeface="Google Sans"/>
              </a:rPr>
              <a:t>Long-term effects: Assessing the long-term consequences of modifying DNA methylation patterns.</a:t>
            </a:r>
          </a:p>
          <a:p>
            <a:pPr algn="l"/>
            <a:r>
              <a:rPr lang="en-US" sz="1600" b="1" i="0" dirty="0">
                <a:solidFill>
                  <a:srgbClr val="1F1F1F"/>
                </a:solidFill>
                <a:effectLst/>
                <a:latin typeface="Google Sans"/>
              </a:rPr>
              <a:t>As CRISPR-Cas9-mediated methylation editing continues to develop, it is expected to revolutionize our understanding of epigenetics and provide innovative tools for therapeutic and biotechnology applications</a:t>
            </a:r>
            <a:r>
              <a:rPr lang="en-US" sz="1600" b="0" i="0" dirty="0">
                <a:solidFill>
                  <a:srgbClr val="1F1F1F"/>
                </a:solidFill>
                <a:effectLst/>
                <a:latin typeface="Google Sans"/>
              </a:rPr>
              <a:t>.</a:t>
            </a:r>
          </a:p>
        </p:txBody>
      </p:sp>
    </p:spTree>
    <p:extLst>
      <p:ext uri="{BB962C8B-B14F-4D97-AF65-F5344CB8AC3E}">
        <p14:creationId xmlns:p14="http://schemas.microsoft.com/office/powerpoint/2010/main" val="4049076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71B9A80-2247-85AE-8C61-06B5D5ED9375}"/>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3614280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0E9DE6-0EC2-FE79-5B6D-89BA3FAE0448}"/>
              </a:ext>
            </a:extLst>
          </p:cNvPr>
          <p:cNvPicPr>
            <a:picLocks noChangeAspect="1"/>
          </p:cNvPicPr>
          <p:nvPr/>
        </p:nvPicPr>
        <p:blipFill rotWithShape="1">
          <a:blip r:embed="rId2"/>
          <a:srcRect l="-1048" t="12636" r="14071" b="38669"/>
          <a:stretch/>
        </p:blipFill>
        <p:spPr>
          <a:xfrm>
            <a:off x="0" y="432620"/>
            <a:ext cx="11395587" cy="3588774"/>
          </a:xfrm>
          <a:prstGeom prst="rect">
            <a:avLst/>
          </a:prstGeom>
        </p:spPr>
      </p:pic>
    </p:spTree>
    <p:extLst>
      <p:ext uri="{BB962C8B-B14F-4D97-AF65-F5344CB8AC3E}">
        <p14:creationId xmlns:p14="http://schemas.microsoft.com/office/powerpoint/2010/main" val="34115640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B394690-544D-DC3C-E9E9-7E9E73C6E7C8}"/>
              </a:ext>
            </a:extLst>
          </p:cNvPr>
          <p:cNvPicPr>
            <a:picLocks noChangeAspect="1"/>
          </p:cNvPicPr>
          <p:nvPr/>
        </p:nvPicPr>
        <p:blipFill rotWithShape="1">
          <a:blip r:embed="rId2"/>
          <a:srcRect l="1370" t="14911" r="5403" b="6237"/>
          <a:stretch/>
        </p:blipFill>
        <p:spPr>
          <a:xfrm>
            <a:off x="167148" y="550606"/>
            <a:ext cx="11366091" cy="5407743"/>
          </a:xfrm>
          <a:prstGeom prst="rect">
            <a:avLst/>
          </a:prstGeom>
        </p:spPr>
      </p:pic>
    </p:spTree>
    <p:extLst>
      <p:ext uri="{BB962C8B-B14F-4D97-AF65-F5344CB8AC3E}">
        <p14:creationId xmlns:p14="http://schemas.microsoft.com/office/powerpoint/2010/main" val="25769414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13AE5A-027B-9FDD-F717-2B540EEE26C0}"/>
              </a:ext>
            </a:extLst>
          </p:cNvPr>
          <p:cNvPicPr>
            <a:picLocks noChangeAspect="1"/>
          </p:cNvPicPr>
          <p:nvPr/>
        </p:nvPicPr>
        <p:blipFill rotWithShape="1">
          <a:blip r:embed="rId2">
            <a:extLst>
              <a:ext uri="{28A0092B-C50C-407E-A947-70E740481C1C}">
                <a14:useLocalDpi xmlns:a14="http://schemas.microsoft.com/office/drawing/2010/main" val="0"/>
              </a:ext>
            </a:extLst>
          </a:blip>
          <a:srcRect l="22661" r="14274" b="44373"/>
          <a:stretch/>
        </p:blipFill>
        <p:spPr>
          <a:xfrm>
            <a:off x="816482" y="471947"/>
            <a:ext cx="10146082" cy="5034117"/>
          </a:xfrm>
          <a:prstGeom prst="rect">
            <a:avLst/>
          </a:prstGeom>
        </p:spPr>
      </p:pic>
    </p:spTree>
    <p:extLst>
      <p:ext uri="{BB962C8B-B14F-4D97-AF65-F5344CB8AC3E}">
        <p14:creationId xmlns:p14="http://schemas.microsoft.com/office/powerpoint/2010/main" val="28768664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B836AD-9D23-3EBE-4ED6-13FDA7D29F90}"/>
              </a:ext>
            </a:extLst>
          </p:cNvPr>
          <p:cNvPicPr>
            <a:picLocks noChangeAspect="1"/>
          </p:cNvPicPr>
          <p:nvPr/>
        </p:nvPicPr>
        <p:blipFill>
          <a:blip r:embed="rId2"/>
          <a:stretch>
            <a:fillRect/>
          </a:stretch>
        </p:blipFill>
        <p:spPr>
          <a:xfrm>
            <a:off x="352999" y="0"/>
            <a:ext cx="11641396" cy="6548285"/>
          </a:xfrm>
          <a:prstGeom prst="rect">
            <a:avLst/>
          </a:prstGeom>
        </p:spPr>
      </p:pic>
    </p:spTree>
    <p:extLst>
      <p:ext uri="{BB962C8B-B14F-4D97-AF65-F5344CB8AC3E}">
        <p14:creationId xmlns:p14="http://schemas.microsoft.com/office/powerpoint/2010/main" val="256349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05CF794-C71A-6D1C-7474-EC33D5682DBE}"/>
              </a:ext>
            </a:extLst>
          </p:cNvPr>
          <p:cNvSpPr txBox="1"/>
          <p:nvPr/>
        </p:nvSpPr>
        <p:spPr>
          <a:xfrm>
            <a:off x="373625" y="104873"/>
            <a:ext cx="6430298" cy="6463308"/>
          </a:xfrm>
          <a:prstGeom prst="rect">
            <a:avLst/>
          </a:prstGeom>
          <a:noFill/>
        </p:spPr>
        <p:txBody>
          <a:bodyPr wrap="square">
            <a:spAutoFit/>
          </a:bodyPr>
          <a:lstStyle/>
          <a:p>
            <a:pPr algn="just"/>
            <a:r>
              <a:rPr lang="en-US" b="1" i="0" dirty="0">
                <a:solidFill>
                  <a:srgbClr val="C00000"/>
                </a:solidFill>
                <a:effectLst/>
                <a:latin typeface="Google Sans"/>
              </a:rPr>
              <a:t>NHEJ (Non-homologous End Joining) and HDR (Homology-Directed Repair) are two distinct mechanisms by which cells repair DNA double-strand breaks (DSBs) induced by CRISPR-Cas9. The choice between these repair pathways significantly impacts the outcome of CRISPR-Cas9 editing.</a:t>
            </a:r>
          </a:p>
          <a:p>
            <a:pPr algn="just"/>
            <a:endParaRPr lang="en-US" b="1" i="0" dirty="0">
              <a:solidFill>
                <a:srgbClr val="C00000"/>
              </a:solidFill>
              <a:effectLst/>
              <a:latin typeface="Google Sans"/>
            </a:endParaRPr>
          </a:p>
          <a:p>
            <a:pPr algn="just"/>
            <a:r>
              <a:rPr lang="en-US" b="1" i="0" dirty="0">
                <a:solidFill>
                  <a:srgbClr val="1F1F1F"/>
                </a:solidFill>
                <a:effectLst/>
                <a:latin typeface="Google Sans"/>
              </a:rPr>
              <a:t>Non-Homologous End Joining (NHEJ)</a:t>
            </a:r>
          </a:p>
          <a:p>
            <a:pPr algn="just"/>
            <a:endParaRPr lang="en-US" b="1" i="0" dirty="0">
              <a:solidFill>
                <a:srgbClr val="1F1F1F"/>
              </a:solidFill>
              <a:effectLst/>
              <a:latin typeface="Google Sans"/>
            </a:endParaRPr>
          </a:p>
          <a:p>
            <a:pPr algn="just"/>
            <a:r>
              <a:rPr lang="en-US" b="1" i="0" dirty="0">
                <a:solidFill>
                  <a:srgbClr val="1F1F1F"/>
                </a:solidFill>
                <a:effectLst/>
                <a:latin typeface="Google Sans"/>
              </a:rPr>
              <a:t>NHEJ is a rapid and error-prone repair pathway that directly ligates the broken DNA ends, often resulting in small insertions or deletions (indels) at the repair site. NHEJ is the predominant repair mechanism in mammalian cells and is typically favored in the absence of a homologous DNA template.</a:t>
            </a:r>
          </a:p>
          <a:p>
            <a:pPr algn="just"/>
            <a:endParaRPr lang="en-US" b="1" i="0" dirty="0">
              <a:solidFill>
                <a:srgbClr val="1F1F1F"/>
              </a:solidFill>
              <a:effectLst/>
              <a:latin typeface="Google Sans"/>
            </a:endParaRPr>
          </a:p>
          <a:p>
            <a:pPr algn="just"/>
            <a:r>
              <a:rPr lang="en-US" b="1" i="0" dirty="0">
                <a:solidFill>
                  <a:srgbClr val="1F1F1F"/>
                </a:solidFill>
                <a:effectLst/>
                <a:latin typeface="Google Sans"/>
              </a:rPr>
              <a:t>Homology-Directed Repair (HDR)</a:t>
            </a:r>
          </a:p>
          <a:p>
            <a:pPr algn="just"/>
            <a:endParaRPr lang="en-US" b="1" i="0" dirty="0">
              <a:solidFill>
                <a:srgbClr val="1F1F1F"/>
              </a:solidFill>
              <a:effectLst/>
              <a:latin typeface="Google Sans"/>
            </a:endParaRPr>
          </a:p>
          <a:p>
            <a:pPr algn="just"/>
            <a:r>
              <a:rPr lang="en-US" b="1" i="0" dirty="0">
                <a:solidFill>
                  <a:srgbClr val="1F1F1F"/>
                </a:solidFill>
                <a:effectLst/>
                <a:latin typeface="Google Sans"/>
              </a:rPr>
              <a:t>HDR is a more complex and precise repair pathway that utilizes a homologous DNA template to guide the repair process. HDR is less frequent than NHEJ but can be favored by providing a homologous DNA template, such as a donor plasmid or a sister chromatid. HDR can introduce precise edits, including insertions, deletions, and base substitutions, depending on the nature of the donor template.</a:t>
            </a:r>
          </a:p>
        </p:txBody>
      </p:sp>
      <p:pic>
        <p:nvPicPr>
          <p:cNvPr id="4" name="Picture 3">
            <a:extLst>
              <a:ext uri="{FF2B5EF4-FFF2-40B4-BE49-F238E27FC236}">
                <a16:creationId xmlns:a16="http://schemas.microsoft.com/office/drawing/2014/main" id="{B0D7C834-E20C-D6C8-191A-901FFE783591}"/>
              </a:ext>
            </a:extLst>
          </p:cNvPr>
          <p:cNvPicPr>
            <a:picLocks noChangeAspect="1"/>
          </p:cNvPicPr>
          <p:nvPr/>
        </p:nvPicPr>
        <p:blipFill>
          <a:blip r:embed="rId2"/>
          <a:stretch>
            <a:fillRect/>
          </a:stretch>
        </p:blipFill>
        <p:spPr>
          <a:xfrm>
            <a:off x="7261975" y="901285"/>
            <a:ext cx="4556400" cy="4299979"/>
          </a:xfrm>
          <a:prstGeom prst="rect">
            <a:avLst/>
          </a:prstGeom>
        </p:spPr>
      </p:pic>
    </p:spTree>
    <p:extLst>
      <p:ext uri="{BB962C8B-B14F-4D97-AF65-F5344CB8AC3E}">
        <p14:creationId xmlns:p14="http://schemas.microsoft.com/office/powerpoint/2010/main" val="4041447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240149-E01B-B99D-1092-F45E893ACBCA}"/>
              </a:ext>
            </a:extLst>
          </p:cNvPr>
          <p:cNvPicPr>
            <a:picLocks noChangeAspect="1"/>
          </p:cNvPicPr>
          <p:nvPr/>
        </p:nvPicPr>
        <p:blipFill>
          <a:blip r:embed="rId2"/>
          <a:stretch>
            <a:fillRect/>
          </a:stretch>
        </p:blipFill>
        <p:spPr>
          <a:xfrm>
            <a:off x="838200" y="857250"/>
            <a:ext cx="10515600" cy="5143500"/>
          </a:xfrm>
          <a:prstGeom prst="rect">
            <a:avLst/>
          </a:prstGeom>
        </p:spPr>
      </p:pic>
    </p:spTree>
    <p:extLst>
      <p:ext uri="{BB962C8B-B14F-4D97-AF65-F5344CB8AC3E}">
        <p14:creationId xmlns:p14="http://schemas.microsoft.com/office/powerpoint/2010/main" val="1348652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146A698-4E7D-F721-74E6-0849DBC6796F}"/>
              </a:ext>
            </a:extLst>
          </p:cNvPr>
          <p:cNvSpPr txBox="1"/>
          <p:nvPr/>
        </p:nvSpPr>
        <p:spPr>
          <a:xfrm>
            <a:off x="0" y="0"/>
            <a:ext cx="12290323" cy="1477328"/>
          </a:xfrm>
          <a:prstGeom prst="rect">
            <a:avLst/>
          </a:prstGeom>
          <a:noFill/>
        </p:spPr>
        <p:txBody>
          <a:bodyPr wrap="square">
            <a:spAutoFit/>
          </a:bodyPr>
          <a:lstStyle/>
          <a:p>
            <a:pPr algn="l">
              <a:buFont typeface="+mj-lt"/>
              <a:buAutoNum type="arabicPeriod"/>
            </a:pPr>
            <a:r>
              <a:rPr lang="en-US" sz="1800" b="1" i="0" dirty="0">
                <a:solidFill>
                  <a:srgbClr val="FF0000"/>
                </a:solidFill>
                <a:effectLst/>
                <a:latin typeface="Google Sans"/>
              </a:rPr>
              <a:t>Base editing : This </a:t>
            </a:r>
            <a:r>
              <a:rPr lang="en-US" sz="1800" b="1" i="0" dirty="0">
                <a:solidFill>
                  <a:srgbClr val="1F1F1F"/>
                </a:solidFill>
                <a:effectLst/>
                <a:latin typeface="Google Sans"/>
              </a:rPr>
              <a:t>allows for direct conversion of one nucleotide base to another without introducing double-stranded breaks (DSBs) in the DNA. This is achieved using specialized Cas9 enzymes that are </a:t>
            </a:r>
            <a:r>
              <a:rPr lang="en-US" sz="1800" b="1" i="0" dirty="0" err="1">
                <a:solidFill>
                  <a:srgbClr val="1F1F1F"/>
                </a:solidFill>
                <a:effectLst/>
                <a:latin typeface="Google Sans"/>
              </a:rPr>
              <a:t>nickases</a:t>
            </a:r>
            <a:r>
              <a:rPr lang="en-US" sz="1800" b="1" i="0" dirty="0">
                <a:solidFill>
                  <a:srgbClr val="1F1F1F"/>
                </a:solidFill>
                <a:effectLst/>
                <a:latin typeface="Google Sans"/>
              </a:rPr>
              <a:t>, meaning they only cleave one strand of DNA. Base editors also contain deaminases or other enzymes that modify the base on the opposite strand, leading to the desired base change. Base editing is particularly useful for correcting single nucleotide variants (SNVs) associated with genetic diseases.</a:t>
            </a:r>
          </a:p>
        </p:txBody>
      </p:sp>
      <p:pic>
        <p:nvPicPr>
          <p:cNvPr id="4" name="Picture 3">
            <a:extLst>
              <a:ext uri="{FF2B5EF4-FFF2-40B4-BE49-F238E27FC236}">
                <a16:creationId xmlns:a16="http://schemas.microsoft.com/office/drawing/2014/main" id="{D168DA2D-82B6-AC57-EF12-65B7767FF620}"/>
              </a:ext>
            </a:extLst>
          </p:cNvPr>
          <p:cNvPicPr>
            <a:picLocks noChangeAspect="1"/>
          </p:cNvPicPr>
          <p:nvPr/>
        </p:nvPicPr>
        <p:blipFill>
          <a:blip r:embed="rId2"/>
          <a:stretch>
            <a:fillRect/>
          </a:stretch>
        </p:blipFill>
        <p:spPr>
          <a:xfrm>
            <a:off x="43785" y="1672547"/>
            <a:ext cx="6101376" cy="5056565"/>
          </a:xfrm>
          <a:prstGeom prst="rect">
            <a:avLst/>
          </a:prstGeom>
        </p:spPr>
      </p:pic>
      <p:sp>
        <p:nvSpPr>
          <p:cNvPr id="6" name="TextBox 5">
            <a:extLst>
              <a:ext uri="{FF2B5EF4-FFF2-40B4-BE49-F238E27FC236}">
                <a16:creationId xmlns:a16="http://schemas.microsoft.com/office/drawing/2014/main" id="{B3562FE1-8FED-3A46-50E5-5CCC02646AB6}"/>
              </a:ext>
            </a:extLst>
          </p:cNvPr>
          <p:cNvSpPr txBox="1"/>
          <p:nvPr/>
        </p:nvSpPr>
        <p:spPr>
          <a:xfrm>
            <a:off x="6828504" y="2758794"/>
            <a:ext cx="5225845" cy="3970318"/>
          </a:xfrm>
          <a:prstGeom prst="rect">
            <a:avLst/>
          </a:prstGeom>
          <a:noFill/>
        </p:spPr>
        <p:txBody>
          <a:bodyPr wrap="square">
            <a:spAutoFit/>
          </a:bodyPr>
          <a:lstStyle/>
          <a:p>
            <a:r>
              <a:rPr lang="en-US" sz="1400" b="1" dirty="0"/>
              <a:t>FIGURE 1 | Cytosine and adenine base editors. (A) Cytosine base editors (CBEs), composed of a </a:t>
            </a:r>
            <a:r>
              <a:rPr lang="en-US" sz="1400" b="1" dirty="0" err="1"/>
              <a:t>nickase</a:t>
            </a:r>
            <a:r>
              <a:rPr lang="en-US" sz="1400" b="1" dirty="0"/>
              <a:t> Cas9 (nCas9) fused to a deaminase and one (in BE3s) or two (in BE4s) UGI (uracil glycosylase inhibitor), convert C:G into T:A base pairs in the editing window (nucleotide 4 to 8 in the protospacer, in green). (B) Adenine base editors (ABEs) are composed of a dead (d) or </a:t>
            </a:r>
            <a:r>
              <a:rPr lang="en-US" sz="1400" b="1" dirty="0" err="1"/>
              <a:t>nickase</a:t>
            </a:r>
            <a:r>
              <a:rPr lang="en-US" sz="1400" b="1" dirty="0"/>
              <a:t> (n) Cas9 (d/nCas9) fused to two </a:t>
            </a:r>
            <a:r>
              <a:rPr lang="en-US" sz="1400" b="1" dirty="0" err="1"/>
              <a:t>TadA</a:t>
            </a:r>
            <a:r>
              <a:rPr lang="en-US" sz="1400" b="1" dirty="0"/>
              <a:t>, one evolved to edit adenine in DNA (</a:t>
            </a:r>
            <a:r>
              <a:rPr lang="en-US" sz="1400" b="1" dirty="0" err="1"/>
              <a:t>TadA</a:t>
            </a:r>
            <a:r>
              <a:rPr lang="en-US" sz="1400" b="1" dirty="0"/>
              <a:t>*) and one wild type (</a:t>
            </a:r>
            <a:r>
              <a:rPr lang="en-US" sz="1400" b="1" dirty="0" err="1"/>
              <a:t>TadA</a:t>
            </a:r>
            <a:r>
              <a:rPr lang="en-US" sz="1400" b="1" dirty="0"/>
              <a:t>). ABEs convert A:T into G:C base pairs in the editing window (nucleotide 4 to 7 in the protospacer, in purple). Cas9 is guided by the sgRNA to the protospacer [which is followed by the PAM (protospacer adjacent motif)], unwinds the DNA and the deaminase converts the target base. Undesired events (bystander edits, in blue, and unwanted base conversion, in yellow) of CBEs and ABEs are shown in (A,B), respectively. The addition of the second UGI in CBEs (in BE4) and the removal of </a:t>
            </a:r>
            <a:r>
              <a:rPr lang="en-US" sz="1400" b="1" dirty="0" err="1"/>
              <a:t>TadA</a:t>
            </a:r>
            <a:r>
              <a:rPr lang="en-US" sz="1400" b="1" dirty="0"/>
              <a:t> in ABEs (ABE8) are highlighted with a gray dotted line. The gradient color of the editing window in the upper panels of (A,B) represents the enlarged editing window observed with novel BEs. </a:t>
            </a:r>
            <a:endParaRPr lang="en-IN" sz="1400" b="1" dirty="0"/>
          </a:p>
        </p:txBody>
      </p:sp>
    </p:spTree>
    <p:extLst>
      <p:ext uri="{BB962C8B-B14F-4D97-AF65-F5344CB8AC3E}">
        <p14:creationId xmlns:p14="http://schemas.microsoft.com/office/powerpoint/2010/main" val="3522246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9FDCF3-DECD-2767-2835-D328B05F7354}"/>
              </a:ext>
            </a:extLst>
          </p:cNvPr>
          <p:cNvPicPr>
            <a:picLocks noChangeAspect="1"/>
          </p:cNvPicPr>
          <p:nvPr/>
        </p:nvPicPr>
        <p:blipFill>
          <a:blip r:embed="rId2"/>
          <a:stretch>
            <a:fillRect/>
          </a:stretch>
        </p:blipFill>
        <p:spPr>
          <a:xfrm>
            <a:off x="2643328" y="0"/>
            <a:ext cx="6905343" cy="6858000"/>
          </a:xfrm>
          <a:prstGeom prst="rect">
            <a:avLst/>
          </a:prstGeom>
        </p:spPr>
      </p:pic>
    </p:spTree>
    <p:extLst>
      <p:ext uri="{BB962C8B-B14F-4D97-AF65-F5344CB8AC3E}">
        <p14:creationId xmlns:p14="http://schemas.microsoft.com/office/powerpoint/2010/main" val="3942784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5DFFA99-FA3F-476C-30F9-96A0265C2B67}"/>
              </a:ext>
            </a:extLst>
          </p:cNvPr>
          <p:cNvSpPr txBox="1"/>
          <p:nvPr/>
        </p:nvSpPr>
        <p:spPr>
          <a:xfrm>
            <a:off x="0" y="94015"/>
            <a:ext cx="12192000" cy="6432530"/>
          </a:xfrm>
          <a:prstGeom prst="rect">
            <a:avLst/>
          </a:prstGeom>
          <a:noFill/>
        </p:spPr>
        <p:txBody>
          <a:bodyPr wrap="square">
            <a:spAutoFit/>
          </a:bodyPr>
          <a:lstStyle/>
          <a:p>
            <a:pPr algn="l"/>
            <a:r>
              <a:rPr lang="en-US" sz="2000" b="1" i="0" dirty="0">
                <a:solidFill>
                  <a:schemeClr val="accent6">
                    <a:lumMod val="50000"/>
                  </a:schemeClr>
                </a:solidFill>
                <a:effectLst/>
                <a:latin typeface="Google Sans"/>
              </a:rPr>
              <a:t>Base editing in CRISPR/Cas9 involves a series of steps to precisely modify single nucleotides within the DNA sequence without introducing double-stranded breaks (DSBs). Here's a detailed breakdown of the process:</a:t>
            </a:r>
          </a:p>
          <a:p>
            <a:pPr algn="l"/>
            <a:endParaRPr lang="en-US" sz="1200" b="1" i="0" dirty="0">
              <a:solidFill>
                <a:srgbClr val="1F1F1F"/>
              </a:solidFill>
              <a:effectLst/>
              <a:latin typeface="Google Sans"/>
            </a:endParaRPr>
          </a:p>
          <a:p>
            <a:pPr algn="l"/>
            <a:r>
              <a:rPr lang="en-US" sz="1200" b="1" i="0" dirty="0">
                <a:solidFill>
                  <a:srgbClr val="FF0000"/>
                </a:solidFill>
                <a:effectLst/>
                <a:latin typeface="Google Sans"/>
              </a:rPr>
              <a:t>Step 1: Design and Synthesis of sgRNA</a:t>
            </a:r>
          </a:p>
          <a:p>
            <a:pPr algn="l"/>
            <a:r>
              <a:rPr lang="en-US" sz="1200" b="1" i="0" dirty="0">
                <a:solidFill>
                  <a:srgbClr val="1F1F1F"/>
                </a:solidFill>
                <a:effectLst/>
                <a:latin typeface="Google Sans"/>
              </a:rPr>
              <a:t>Identify the target DNA sequence where you want to introduce the base change.</a:t>
            </a:r>
          </a:p>
          <a:p>
            <a:pPr algn="l"/>
            <a:r>
              <a:rPr lang="en-US" sz="1200" b="1" i="0" dirty="0">
                <a:solidFill>
                  <a:srgbClr val="1F1F1F"/>
                </a:solidFill>
                <a:effectLst/>
                <a:latin typeface="Google Sans"/>
              </a:rPr>
              <a:t>Design an sgRNA (single-guide RNA) that specifically targets the desired location within the target DNA sequence.</a:t>
            </a:r>
          </a:p>
          <a:p>
            <a:pPr algn="l"/>
            <a:r>
              <a:rPr lang="en-US" sz="1200" b="1" i="0" dirty="0">
                <a:solidFill>
                  <a:srgbClr val="1F1F1F"/>
                </a:solidFill>
                <a:effectLst/>
                <a:latin typeface="Google Sans"/>
              </a:rPr>
              <a:t>Synthesize the sgRNA using in vitro transcription or other suitable methods.</a:t>
            </a:r>
          </a:p>
          <a:p>
            <a:pPr algn="l">
              <a:buFont typeface="+mj-lt"/>
              <a:buAutoNum type="arabicPeriod"/>
            </a:pPr>
            <a:endParaRPr lang="en-US" sz="1200" b="1" i="0" dirty="0">
              <a:solidFill>
                <a:srgbClr val="1F1F1F"/>
              </a:solidFill>
              <a:effectLst/>
              <a:latin typeface="Google Sans"/>
            </a:endParaRPr>
          </a:p>
          <a:p>
            <a:pPr algn="l"/>
            <a:r>
              <a:rPr lang="en-US" sz="1200" b="1" i="0" dirty="0">
                <a:solidFill>
                  <a:srgbClr val="FF0000"/>
                </a:solidFill>
                <a:effectLst/>
                <a:latin typeface="Google Sans"/>
              </a:rPr>
              <a:t>Step 2: Preparation of Base Editor Complex</a:t>
            </a:r>
          </a:p>
          <a:p>
            <a:pPr algn="l"/>
            <a:r>
              <a:rPr lang="en-US" sz="1200" b="1" i="0" dirty="0">
                <a:solidFill>
                  <a:srgbClr val="1F1F1F"/>
                </a:solidFill>
                <a:effectLst/>
                <a:latin typeface="Google Sans"/>
              </a:rPr>
              <a:t>Prepare the base editor complex, which consists of:</a:t>
            </a:r>
          </a:p>
          <a:p>
            <a:pPr algn="l"/>
            <a:r>
              <a:rPr lang="en-US" sz="1200" b="1" i="0" dirty="0">
                <a:solidFill>
                  <a:srgbClr val="1F1F1F"/>
                </a:solidFill>
                <a:effectLst/>
                <a:latin typeface="Google Sans"/>
              </a:rPr>
              <a:t>a. Catalytically inactive Cas9 (dCas9) protein: This protein is engineered to lack nuclease activity, preventing it from cleaving the DNA.</a:t>
            </a:r>
          </a:p>
          <a:p>
            <a:pPr algn="l"/>
            <a:r>
              <a:rPr lang="en-US" sz="1200" b="1" i="0" dirty="0">
                <a:solidFill>
                  <a:srgbClr val="1F1F1F"/>
                </a:solidFill>
                <a:effectLst/>
                <a:latin typeface="Google Sans"/>
              </a:rPr>
              <a:t>b. Base-converting enzyme: This enzyme catalyzes the conversion of one nucleotide base to another at the specified target site.</a:t>
            </a:r>
          </a:p>
          <a:p>
            <a:pPr algn="l"/>
            <a:r>
              <a:rPr lang="en-US" sz="1200" b="1" i="0" dirty="0">
                <a:solidFill>
                  <a:srgbClr val="1F1F1F"/>
                </a:solidFill>
                <a:effectLst/>
                <a:latin typeface="Google Sans"/>
              </a:rPr>
              <a:t>c. DNA glycosylase inhibitor: This protein prevents the removal of the modified base by DNA glycosylases, ensuring the stability of the base change.</a:t>
            </a:r>
          </a:p>
          <a:p>
            <a:pPr algn="l">
              <a:buFont typeface="+mj-lt"/>
              <a:buAutoNum type="arabicPeriod"/>
            </a:pPr>
            <a:endParaRPr lang="en-US" sz="1200" b="1" i="0" dirty="0">
              <a:solidFill>
                <a:srgbClr val="FF0000"/>
              </a:solidFill>
              <a:effectLst/>
              <a:latin typeface="Google Sans"/>
            </a:endParaRPr>
          </a:p>
          <a:p>
            <a:pPr algn="l"/>
            <a:r>
              <a:rPr lang="en-US" sz="1200" b="1" i="0" dirty="0">
                <a:solidFill>
                  <a:srgbClr val="FF0000"/>
                </a:solidFill>
                <a:effectLst/>
                <a:latin typeface="Google Sans"/>
              </a:rPr>
              <a:t>Step 3: Delivery of Base Editor Complex and sgRNA</a:t>
            </a:r>
          </a:p>
          <a:p>
            <a:pPr algn="l"/>
            <a:r>
              <a:rPr lang="en-US" sz="1200" b="1" i="0" dirty="0">
                <a:solidFill>
                  <a:srgbClr val="1F1F1F"/>
                </a:solidFill>
                <a:effectLst/>
                <a:latin typeface="Google Sans"/>
              </a:rPr>
              <a:t>Choose an appropriate delivery method to introduce the base editor complex and sgRNA into the target cells. Common methods include:</a:t>
            </a:r>
          </a:p>
          <a:p>
            <a:pPr algn="l"/>
            <a:r>
              <a:rPr lang="en-US" sz="1200" b="1" i="0" dirty="0">
                <a:solidFill>
                  <a:srgbClr val="1F1F1F"/>
                </a:solidFill>
                <a:effectLst/>
                <a:latin typeface="Google Sans"/>
              </a:rPr>
              <a:t>a. Lipofection: Using liposomes to encapsulate and deliver the base editor complex and sgRNA.</a:t>
            </a:r>
          </a:p>
          <a:p>
            <a:pPr algn="l"/>
            <a:r>
              <a:rPr lang="en-US" sz="1200" b="1" i="0" dirty="0">
                <a:solidFill>
                  <a:srgbClr val="1F1F1F"/>
                </a:solidFill>
                <a:effectLst/>
                <a:latin typeface="Google Sans"/>
              </a:rPr>
              <a:t>b. Electroporation: Applying electrical pulses to create temporary pores in the cell membrane, allowing the base editor complex and sgRNA to enter the cells.</a:t>
            </a:r>
          </a:p>
          <a:p>
            <a:pPr algn="l"/>
            <a:r>
              <a:rPr lang="en-US" sz="1200" b="1" i="0" dirty="0">
                <a:solidFill>
                  <a:srgbClr val="1F1F1F"/>
                </a:solidFill>
                <a:effectLst/>
                <a:latin typeface="Google Sans"/>
              </a:rPr>
              <a:t>c. Viral transduction: Utilizing viruses to transport the base editor complex and sgRNA into the cells.</a:t>
            </a:r>
          </a:p>
          <a:p>
            <a:pPr algn="l"/>
            <a:endParaRPr lang="en-US" sz="1200" b="1" i="0" dirty="0">
              <a:solidFill>
                <a:srgbClr val="FF0000"/>
              </a:solidFill>
              <a:effectLst/>
              <a:latin typeface="Google Sans"/>
            </a:endParaRPr>
          </a:p>
          <a:p>
            <a:pPr algn="l"/>
            <a:r>
              <a:rPr lang="en-US" sz="1200" b="1" i="0" dirty="0">
                <a:solidFill>
                  <a:srgbClr val="FF0000"/>
                </a:solidFill>
                <a:effectLst/>
                <a:latin typeface="Google Sans"/>
              </a:rPr>
              <a:t>Step 4: Base Editing and DNA Repair</a:t>
            </a:r>
          </a:p>
          <a:p>
            <a:pPr algn="l"/>
            <a:r>
              <a:rPr lang="en-US" sz="1200" b="1" i="0" dirty="0">
                <a:solidFill>
                  <a:srgbClr val="1F1F1F"/>
                </a:solidFill>
                <a:effectLst/>
                <a:latin typeface="Google Sans"/>
              </a:rPr>
              <a:t>Once inside the cells, the base editor complex binds to the target DNA sequence guided by the sgRNA.</a:t>
            </a:r>
          </a:p>
          <a:p>
            <a:pPr algn="l"/>
            <a:r>
              <a:rPr lang="en-US" sz="1200" b="1" i="0" dirty="0">
                <a:solidFill>
                  <a:srgbClr val="1F1F1F"/>
                </a:solidFill>
                <a:effectLst/>
                <a:latin typeface="Google Sans"/>
              </a:rPr>
              <a:t>The base-converting enzyme modifies the specific nucleotide base at the target site, introducing the desired base change.</a:t>
            </a:r>
          </a:p>
          <a:p>
            <a:pPr algn="l"/>
            <a:r>
              <a:rPr lang="en-US" sz="1200" b="1" i="0" dirty="0">
                <a:solidFill>
                  <a:srgbClr val="1F1F1F"/>
                </a:solidFill>
                <a:effectLst/>
                <a:latin typeface="Google Sans"/>
              </a:rPr>
              <a:t>Cellular DNA repair mechanisms, such as base excision repair (BER), recognize the modified base and remove it.</a:t>
            </a:r>
          </a:p>
          <a:p>
            <a:pPr algn="l"/>
            <a:r>
              <a:rPr lang="en-US" sz="1200" b="1" i="0" dirty="0">
                <a:solidFill>
                  <a:srgbClr val="1F1F1F"/>
                </a:solidFill>
                <a:effectLst/>
                <a:latin typeface="Google Sans"/>
              </a:rPr>
              <a:t>The DNA polymerase incorporates the complementary base, resulting in the desired base conversion.</a:t>
            </a:r>
          </a:p>
          <a:p>
            <a:pPr algn="l"/>
            <a:endParaRPr lang="en-US" sz="1200" b="1" i="0" dirty="0">
              <a:solidFill>
                <a:srgbClr val="1F1F1F"/>
              </a:solidFill>
              <a:effectLst/>
              <a:latin typeface="Google Sans"/>
            </a:endParaRPr>
          </a:p>
          <a:p>
            <a:pPr algn="l"/>
            <a:r>
              <a:rPr lang="en-US" sz="1200" b="1" i="0" dirty="0">
                <a:solidFill>
                  <a:srgbClr val="FF0000"/>
                </a:solidFill>
                <a:effectLst/>
                <a:latin typeface="Google Sans"/>
              </a:rPr>
              <a:t>Step 5: Screening and Validation</a:t>
            </a:r>
          </a:p>
          <a:p>
            <a:pPr algn="l"/>
            <a:r>
              <a:rPr lang="en-US" sz="1200" b="1" i="0" dirty="0">
                <a:solidFill>
                  <a:srgbClr val="1F1F1F"/>
                </a:solidFill>
                <a:effectLst/>
                <a:latin typeface="Google Sans"/>
              </a:rPr>
              <a:t>Screen the edited cells to identify those with the desired base change. This can be done using various methods, such as Sanger sequencing or PCR-based assays.</a:t>
            </a:r>
          </a:p>
          <a:p>
            <a:pPr algn="l"/>
            <a:r>
              <a:rPr lang="en-US" sz="1200" b="1" i="0" dirty="0">
                <a:solidFill>
                  <a:srgbClr val="1F1F1F"/>
                </a:solidFill>
                <a:effectLst/>
                <a:latin typeface="Google Sans"/>
              </a:rPr>
              <a:t>Validate the base edit by sequencing the target DNA region in multiple clones to confirm the presence and accuracy of the base change.</a:t>
            </a:r>
          </a:p>
          <a:p>
            <a:pPr algn="l"/>
            <a:endParaRPr lang="en-US" sz="1200" b="1" i="0" dirty="0">
              <a:solidFill>
                <a:srgbClr val="1F1F1F"/>
              </a:solidFill>
              <a:effectLst/>
              <a:latin typeface="Google Sans"/>
            </a:endParaRPr>
          </a:p>
          <a:p>
            <a:pPr algn="l"/>
            <a:r>
              <a:rPr lang="en-US" sz="1200" b="1" i="0" dirty="0">
                <a:solidFill>
                  <a:srgbClr val="FF0000"/>
                </a:solidFill>
                <a:effectLst/>
                <a:latin typeface="Google Sans"/>
              </a:rPr>
              <a:t>Step 6: Functional Analysis</a:t>
            </a:r>
          </a:p>
          <a:p>
            <a:pPr algn="l"/>
            <a:r>
              <a:rPr lang="en-US" sz="1200" b="1" i="0" dirty="0">
                <a:solidFill>
                  <a:srgbClr val="1F1F1F"/>
                </a:solidFill>
                <a:effectLst/>
                <a:latin typeface="Google Sans"/>
              </a:rPr>
              <a:t>Assess the functional consequences of the base edit. This may involve analyzing changes in gene expression, protein activity, or cellular phenotypes.</a:t>
            </a:r>
          </a:p>
          <a:p>
            <a:pPr algn="l"/>
            <a:r>
              <a:rPr lang="en-US" sz="1200" b="1" i="0" dirty="0">
                <a:solidFill>
                  <a:srgbClr val="1F1F1F"/>
                </a:solidFill>
                <a:effectLst/>
                <a:latin typeface="Google Sans"/>
              </a:rPr>
              <a:t>Interpret the results to understand the role of the modified base in the biological process under study.</a:t>
            </a:r>
          </a:p>
        </p:txBody>
      </p:sp>
    </p:spTree>
    <p:extLst>
      <p:ext uri="{BB962C8B-B14F-4D97-AF65-F5344CB8AC3E}">
        <p14:creationId xmlns:p14="http://schemas.microsoft.com/office/powerpoint/2010/main" val="1401649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BADF100-7949-9AA9-ACB9-1CEF14DD4B47}"/>
              </a:ext>
            </a:extLst>
          </p:cNvPr>
          <p:cNvSpPr txBox="1"/>
          <p:nvPr/>
        </p:nvSpPr>
        <p:spPr>
          <a:xfrm>
            <a:off x="0" y="157590"/>
            <a:ext cx="12083845" cy="6278642"/>
          </a:xfrm>
          <a:prstGeom prst="rect">
            <a:avLst/>
          </a:prstGeom>
          <a:noFill/>
        </p:spPr>
        <p:txBody>
          <a:bodyPr wrap="square">
            <a:spAutoFit/>
          </a:bodyPr>
          <a:lstStyle/>
          <a:p>
            <a:pPr algn="l"/>
            <a:br>
              <a:rPr lang="en-US" sz="2400" b="0" i="0" dirty="0">
                <a:solidFill>
                  <a:schemeClr val="accent6">
                    <a:lumMod val="50000"/>
                  </a:schemeClr>
                </a:solidFill>
                <a:effectLst/>
                <a:latin typeface="Google Sans"/>
              </a:rPr>
            </a:br>
            <a:r>
              <a:rPr lang="en-US" sz="2400" b="1" i="0" dirty="0">
                <a:solidFill>
                  <a:schemeClr val="accent6">
                    <a:lumMod val="50000"/>
                  </a:schemeClr>
                </a:solidFill>
                <a:effectLst/>
                <a:latin typeface="Google Sans"/>
              </a:rPr>
              <a:t>Base editing in CRISPR/Cas9 has emerged as a valuable tool for precise genome engineering, offering several advantages over traditional CRISPR/Cas9-mediated gene editing techniques. Here are some of the most important aspects of base editing in CRISPR/Cas9:</a:t>
            </a:r>
          </a:p>
          <a:p>
            <a:pPr algn="l"/>
            <a:endParaRPr lang="en-US" sz="1200" b="1" i="0" dirty="0">
              <a:solidFill>
                <a:srgbClr val="1F1F1F"/>
              </a:solidFill>
              <a:effectLst/>
              <a:latin typeface="Google Sans"/>
            </a:endParaRPr>
          </a:p>
          <a:p>
            <a:pPr algn="l"/>
            <a:r>
              <a:rPr lang="en-US" sz="1200" b="1" i="0" dirty="0">
                <a:solidFill>
                  <a:srgbClr val="1F1F1F"/>
                </a:solidFill>
                <a:effectLst/>
                <a:latin typeface="Google Sans"/>
              </a:rPr>
              <a:t>1</a:t>
            </a:r>
            <a:r>
              <a:rPr lang="en-US" sz="1400" b="1" i="0" dirty="0">
                <a:solidFill>
                  <a:srgbClr val="C00000"/>
                </a:solidFill>
                <a:effectLst/>
                <a:latin typeface="Google Sans"/>
              </a:rPr>
              <a:t>. Precision and Specificity:</a:t>
            </a:r>
          </a:p>
          <a:p>
            <a:pPr algn="l"/>
            <a:r>
              <a:rPr lang="en-US" sz="1400" b="1" i="0" dirty="0">
                <a:solidFill>
                  <a:srgbClr val="1F1F1F"/>
                </a:solidFill>
                <a:effectLst/>
                <a:latin typeface="Google Sans"/>
              </a:rPr>
              <a:t>Base editing enables precise modification of single nucleotides within the DNA sequence without introducing double-stranded breaks (DSBs), unlike traditional CRISPR/Cas9 editing that relies on DSB repair mechanisms. This precision reduces the risk of off-target effects and unintended mutations, making base editing a safer and more specific tool for genome engineering.</a:t>
            </a:r>
          </a:p>
          <a:p>
            <a:pPr algn="l"/>
            <a:endParaRPr lang="en-US" sz="1400" b="1" i="0" dirty="0">
              <a:solidFill>
                <a:srgbClr val="1F1F1F"/>
              </a:solidFill>
              <a:effectLst/>
              <a:latin typeface="Google Sans"/>
            </a:endParaRPr>
          </a:p>
          <a:p>
            <a:pPr algn="l"/>
            <a:r>
              <a:rPr lang="en-US" sz="1400" b="1" i="0" dirty="0">
                <a:solidFill>
                  <a:srgbClr val="C00000"/>
                </a:solidFill>
                <a:effectLst/>
                <a:latin typeface="Google Sans"/>
              </a:rPr>
              <a:t>2. Versatility and Efficiency:</a:t>
            </a:r>
          </a:p>
          <a:p>
            <a:pPr algn="l"/>
            <a:r>
              <a:rPr lang="en-US" sz="1400" b="1" i="0" dirty="0">
                <a:solidFill>
                  <a:srgbClr val="1F1F1F"/>
                </a:solidFill>
                <a:effectLst/>
                <a:latin typeface="Google Sans"/>
              </a:rPr>
              <a:t>Base editing can efficiently convert one nucleotide base to another, including transitions (C to T or G to A) and transversions (C to A or G to T). This versatility allows for a wide range of genetic modifications, such as correcting disease-causing mutations, introducing beneficial mutations, or optimizing genetic sequences for specific applications.</a:t>
            </a:r>
          </a:p>
          <a:p>
            <a:pPr algn="l"/>
            <a:endParaRPr lang="en-US" sz="1400" b="1" i="0" dirty="0">
              <a:solidFill>
                <a:srgbClr val="1F1F1F"/>
              </a:solidFill>
              <a:effectLst/>
              <a:latin typeface="Google Sans"/>
            </a:endParaRPr>
          </a:p>
          <a:p>
            <a:pPr algn="l"/>
            <a:r>
              <a:rPr lang="en-US" sz="1400" b="1" i="0" dirty="0">
                <a:solidFill>
                  <a:srgbClr val="C00000"/>
                </a:solidFill>
                <a:effectLst/>
                <a:latin typeface="Google Sans"/>
              </a:rPr>
              <a:t>3. Reduced Off-Target Effects:</a:t>
            </a:r>
          </a:p>
          <a:p>
            <a:pPr algn="l"/>
            <a:r>
              <a:rPr lang="en-US" sz="1400" b="1" i="0" dirty="0">
                <a:solidFill>
                  <a:srgbClr val="1F1F1F"/>
                </a:solidFill>
                <a:effectLst/>
                <a:latin typeface="Google Sans"/>
              </a:rPr>
              <a:t>Due to the absence of DSBs, base editing typically exhibits lower off-target effects compared to traditional CRISPR/Cas9 editing. This reduced off-target activity makes base editing a more reliable and predictable tool for gene editing, especially in sensitive applications like therapeutic genome engineering.</a:t>
            </a:r>
          </a:p>
          <a:p>
            <a:pPr algn="l"/>
            <a:endParaRPr lang="en-US" sz="1400" b="1" i="0" dirty="0">
              <a:solidFill>
                <a:srgbClr val="C00000"/>
              </a:solidFill>
              <a:effectLst/>
              <a:latin typeface="Google Sans"/>
            </a:endParaRPr>
          </a:p>
          <a:p>
            <a:pPr algn="l"/>
            <a:r>
              <a:rPr lang="en-US" sz="1400" b="1" i="0" dirty="0">
                <a:solidFill>
                  <a:srgbClr val="C00000"/>
                </a:solidFill>
                <a:effectLst/>
                <a:latin typeface="Google Sans"/>
              </a:rPr>
              <a:t>4. Suitability for Non-Dividing Cells:</a:t>
            </a:r>
          </a:p>
          <a:p>
            <a:pPr algn="l"/>
            <a:r>
              <a:rPr lang="en-US" sz="1400" b="1" i="0" dirty="0">
                <a:solidFill>
                  <a:srgbClr val="1F1F1F"/>
                </a:solidFill>
                <a:effectLst/>
                <a:latin typeface="Google Sans"/>
              </a:rPr>
              <a:t>Base editing can be applied to both dividing and non-dividing cells, expanding its applicability to a wider range of cell types and organisms. This versatility makes base editing suitable for therapeutic applications targeting non-dividing cell types, such as neurons or mature blood cells.</a:t>
            </a:r>
          </a:p>
          <a:p>
            <a:pPr algn="l"/>
            <a:endParaRPr lang="en-US" sz="1400" b="1" i="0" dirty="0">
              <a:solidFill>
                <a:srgbClr val="1F1F1F"/>
              </a:solidFill>
              <a:effectLst/>
              <a:latin typeface="Google Sans"/>
            </a:endParaRPr>
          </a:p>
          <a:p>
            <a:pPr algn="l"/>
            <a:r>
              <a:rPr lang="en-US" sz="1400" b="1" i="0" dirty="0">
                <a:solidFill>
                  <a:srgbClr val="1F1F1F"/>
                </a:solidFill>
                <a:effectLst/>
                <a:latin typeface="Google Sans"/>
              </a:rPr>
              <a:t>5</a:t>
            </a:r>
            <a:r>
              <a:rPr lang="en-US" sz="1400" b="1" i="0" dirty="0">
                <a:solidFill>
                  <a:srgbClr val="C00000"/>
                </a:solidFill>
                <a:effectLst/>
                <a:latin typeface="Google Sans"/>
              </a:rPr>
              <a:t>. Expanding CRISPR/Cas9 Capabilities:</a:t>
            </a:r>
          </a:p>
          <a:p>
            <a:pPr algn="l"/>
            <a:r>
              <a:rPr lang="en-US" sz="1400" b="1" i="0" dirty="0">
                <a:solidFill>
                  <a:srgbClr val="1F1F1F"/>
                </a:solidFill>
                <a:effectLst/>
                <a:latin typeface="Google Sans"/>
              </a:rPr>
              <a:t>Base editing complements traditional CRISPR/Cas9 editing by providing a precise and efficient method for single-nucleotide modifications, broadening the capabilities of CRISPR/Cas9 technology. This expansion enables researchers to address a wider range of genetic and therapeutic challenges.</a:t>
            </a:r>
          </a:p>
        </p:txBody>
      </p:sp>
    </p:spTree>
    <p:extLst>
      <p:ext uri="{BB962C8B-B14F-4D97-AF65-F5344CB8AC3E}">
        <p14:creationId xmlns:p14="http://schemas.microsoft.com/office/powerpoint/2010/main" val="3904531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99E46A8-C28E-4ECD-BE49-A1E92A69ED2B}"/>
              </a:ext>
            </a:extLst>
          </p:cNvPr>
          <p:cNvSpPr txBox="1"/>
          <p:nvPr/>
        </p:nvSpPr>
        <p:spPr>
          <a:xfrm>
            <a:off x="0" y="0"/>
            <a:ext cx="12044516" cy="1200329"/>
          </a:xfrm>
          <a:prstGeom prst="rect">
            <a:avLst/>
          </a:prstGeom>
          <a:noFill/>
        </p:spPr>
        <p:txBody>
          <a:bodyPr wrap="square">
            <a:spAutoFit/>
          </a:bodyPr>
          <a:lstStyle/>
          <a:p>
            <a:pPr algn="l"/>
            <a:r>
              <a:rPr lang="en-US" sz="1800" b="1" i="0" dirty="0">
                <a:solidFill>
                  <a:srgbClr val="FF0000"/>
                </a:solidFill>
                <a:effectLst/>
                <a:latin typeface="Google Sans"/>
              </a:rPr>
              <a:t>Prime Editing: </a:t>
            </a:r>
            <a:r>
              <a:rPr lang="en-US" sz="1800" b="1" i="0" dirty="0">
                <a:solidFill>
                  <a:srgbClr val="1F1F1F"/>
                </a:solidFill>
                <a:effectLst/>
                <a:latin typeface="Google Sans"/>
              </a:rPr>
              <a:t>Prime editing combines the precision of base editing with the versatility of CRISPR/Cas9-mediated DSB repair. It utilizes a Cas9 </a:t>
            </a:r>
            <a:r>
              <a:rPr lang="en-US" sz="1800" b="1" i="0" dirty="0" err="1">
                <a:solidFill>
                  <a:srgbClr val="1F1F1F"/>
                </a:solidFill>
                <a:effectLst/>
                <a:latin typeface="Google Sans"/>
              </a:rPr>
              <a:t>nickase</a:t>
            </a:r>
            <a:r>
              <a:rPr lang="en-US" sz="1800" b="1" i="0" dirty="0">
                <a:solidFill>
                  <a:srgbClr val="1F1F1F"/>
                </a:solidFill>
                <a:effectLst/>
                <a:latin typeface="Google Sans"/>
              </a:rPr>
              <a:t> and a reverse transcriptase (RT) to introduce specific base changes or small insertions/deletions (indels) into the target DNA. Prime editing provides a versatile tool for correcting mutations, introducing new sequences, or modifying regulatory elements.</a:t>
            </a:r>
          </a:p>
        </p:txBody>
      </p:sp>
      <p:pic>
        <p:nvPicPr>
          <p:cNvPr id="5" name="Picture 4">
            <a:extLst>
              <a:ext uri="{FF2B5EF4-FFF2-40B4-BE49-F238E27FC236}">
                <a16:creationId xmlns:a16="http://schemas.microsoft.com/office/drawing/2014/main" id="{A6B98863-388C-0962-7B6F-889F4FAD31E7}"/>
              </a:ext>
            </a:extLst>
          </p:cNvPr>
          <p:cNvPicPr>
            <a:picLocks noChangeAspect="1"/>
          </p:cNvPicPr>
          <p:nvPr/>
        </p:nvPicPr>
        <p:blipFill rotWithShape="1">
          <a:blip r:embed="rId2"/>
          <a:srcRect l="1" t="17503" r="41693" b="5807"/>
          <a:stretch/>
        </p:blipFill>
        <p:spPr>
          <a:xfrm>
            <a:off x="2467896" y="1318316"/>
            <a:ext cx="7108723" cy="5259466"/>
          </a:xfrm>
          <a:prstGeom prst="rect">
            <a:avLst/>
          </a:prstGeom>
        </p:spPr>
      </p:pic>
    </p:spTree>
    <p:extLst>
      <p:ext uri="{BB962C8B-B14F-4D97-AF65-F5344CB8AC3E}">
        <p14:creationId xmlns:p14="http://schemas.microsoft.com/office/powerpoint/2010/main" val="33967036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335</TotalTime>
  <Words>2439</Words>
  <Application>Microsoft Office PowerPoint</Application>
  <PresentationFormat>Widescreen</PresentationFormat>
  <Paragraphs>106</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Calibri Light</vt:lpstr>
      <vt:lpstr>Georgia</vt:lpstr>
      <vt:lpstr>Google Sans</vt:lpstr>
      <vt:lpstr>Literata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Maggie Sam</dc:creator>
  <cp:lastModifiedBy>Maggie Sam</cp:lastModifiedBy>
  <cp:revision>22</cp:revision>
  <dcterms:created xsi:type="dcterms:W3CDTF">2023-11-29T13:31:22Z</dcterms:created>
  <dcterms:modified xsi:type="dcterms:W3CDTF">2023-11-30T09:22:28Z</dcterms:modified>
</cp:coreProperties>
</file>