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3" r:id="rId3"/>
    <p:sldId id="344" r:id="rId4"/>
    <p:sldId id="327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29" r:id="rId21"/>
    <p:sldId id="360" r:id="rId22"/>
    <p:sldId id="330" r:id="rId23"/>
    <p:sldId id="331" r:id="rId24"/>
    <p:sldId id="332" r:id="rId25"/>
    <p:sldId id="33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302BE8-E23B-4B50-8003-B7780E517847}">
          <p14:sldIdLst>
            <p14:sldId id="342"/>
            <p14:sldId id="343"/>
            <p14:sldId id="344"/>
            <p14:sldId id="327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29"/>
            <p14:sldId id="360"/>
            <p14:sldId id="330"/>
            <p14:sldId id="331"/>
            <p14:sldId id="332"/>
            <p14:sldId id="33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1118-03FF-4832-AE15-8A2D2CC3A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006E-9829-4F1C-B05C-663A3D73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3EF2A-84B5-4A3B-BA44-CF13CBCC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00A44-8686-4E4E-B4C5-1E29EE4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3CCEB-FC33-4863-B8E0-ADBDBAA1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5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5D77-3EE0-42C8-B741-CD5A3B7B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1BAD7-E616-47EF-AA72-54F64D72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902E1-F55D-445C-AE53-9619CC1A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5DDC4-BFD0-4EEB-B6F0-6606F575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936D-6B70-4D31-A0BD-845691F3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0EE84-477D-47C5-A3E0-115F63BF6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5E27D-7E6D-4B42-8B09-4520E35F0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8713-3C64-4059-BD6A-4A85DC53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B48B5-2A97-47FF-8A64-2DEBA76A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F7D7C-588D-47FF-8335-500A69EA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0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9600" y="328078"/>
            <a:ext cx="109728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18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5F33-54C1-4B8A-912B-88D80173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D51E-C06F-4F01-A70A-6A076EA3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514D-8934-458B-995B-817CE193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A9D4B-1F97-45A9-B34F-C480AA6C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D4A1-8557-42BD-B232-4422DBD2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0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CABF-D3DD-467C-A45E-1CDEAF5A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932FB-2DB6-432A-B811-FD486813C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59C2-ECC4-408D-B462-18FEDF85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730F-1A1E-494A-84E1-E625C16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24E3-1DA0-4D59-A70E-A0C2A8DA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7431-186B-4215-985D-EEF32C4A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44F4-65F7-44A1-83FE-5775028F2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31C30-8396-4FE0-B5AB-AC0BF1261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C6A89-545F-4557-8AFE-ABD483AC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DF4A6-7DFD-47A7-AD1F-37346996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98301-9B5D-46FE-9741-6261749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7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091C-4ED5-49BB-B085-4C18B677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4409-2C37-44A2-B403-65756CFBD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6A5D4-B40B-41E4-80D9-04E5BF913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86DBA-A2FE-4612-AB82-87F675703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7FA38-9AD3-44F0-875C-7F3028500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2B93D-6437-4FB2-A1E8-56EC85C2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C8F2E-05B2-491A-B9C1-1E4D20A1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120D4-012B-48F2-9126-FF0D2BF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EBC5-79F2-4521-9C86-EF6B4A7D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B3D85-0B78-40D4-8CAE-047ACD60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C11A0-D283-4DB4-AC1E-1047B8CD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71BD0-78B2-4EC4-8573-DC932080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16672-AF27-43F1-A850-B45C7024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C63EF-D723-43BD-BA4A-EB5A0A1E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ED982-5A61-4765-94EF-064B9D41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D64A-2383-4121-8A0A-E8FDEF9E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2822-6C6A-40B6-A224-CCABA691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5F65B-FCC2-4D4F-ACCE-DA51B28DF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43F1A-BFE7-45DF-A8DA-9CC470D5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27698-D7F6-45FF-ABAE-53FC8895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494B3-E5EB-4FAC-A78C-553EF1BF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CEA5-ABF4-45A6-B5D5-5793D346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5B825-6A1E-4B6D-AE34-375889FD7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C592A-67EC-4996-8CD9-FEF2A8AA0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E414E-8FD6-43C7-99A3-EFBCA8B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E9E4B-4B81-4FC1-9474-C9DBA8A4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03C20-14D4-4E1C-9BF2-4180CB48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125FA-3211-48D3-8E9E-16525948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EBE0E-8CF8-4870-B736-A5C937A3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4C8F-3EDF-4297-A7E2-3137AF5EB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43C94-07A9-43B2-A966-ED643983A20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130D5-A85D-4C9A-85E3-B8F6F2CD1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1D045-DEC0-434D-98BC-4CB8FB20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E6BB-604B-4244-9951-8A385E53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800" y="167418"/>
            <a:ext cx="3606037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Drug</a:t>
            </a:r>
            <a:r>
              <a:rPr lang="en-US" spc="-50" dirty="0"/>
              <a:t> </a:t>
            </a:r>
            <a:r>
              <a:rPr spc="-5" dirty="0"/>
              <a:t>discovery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975105"/>
            <a:ext cx="769175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70" dirty="0">
                <a:latin typeface="Arial"/>
                <a:cs typeface="Arial"/>
              </a:rPr>
              <a:t>Take </a:t>
            </a:r>
            <a:r>
              <a:rPr sz="2400" spc="-5" dirty="0">
                <a:latin typeface="Arial"/>
                <a:cs typeface="Arial"/>
              </a:rPr>
              <a:t>years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decade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discovering a new drug and  very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costly</a:t>
            </a:r>
            <a:endParaRPr sz="2400" dirty="0">
              <a:latin typeface="Arial"/>
              <a:cs typeface="Arial"/>
            </a:endParaRPr>
          </a:p>
          <a:p>
            <a:pPr marL="12700" marR="5715" algn="just">
              <a:lnSpc>
                <a:spcPct val="150000"/>
              </a:lnSpc>
              <a:buSzPct val="95833"/>
              <a:buFont typeface="Wingdings"/>
              <a:buChar char=""/>
              <a:tabLst>
                <a:tab pos="363220" algn="l"/>
              </a:tabLst>
            </a:pPr>
            <a:r>
              <a:rPr sz="2400" spc="-135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cut </a:t>
            </a:r>
            <a:r>
              <a:rPr sz="2400" spc="-5" dirty="0">
                <a:latin typeface="Arial"/>
                <a:cs typeface="Arial"/>
              </a:rPr>
              <a:t>down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research </a:t>
            </a:r>
            <a:r>
              <a:rPr sz="2400" dirty="0">
                <a:latin typeface="Arial"/>
                <a:cs typeface="Arial"/>
              </a:rPr>
              <a:t>timeline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cost </a:t>
            </a:r>
            <a:r>
              <a:rPr sz="2400" spc="-5" dirty="0">
                <a:latin typeface="Arial"/>
                <a:cs typeface="Arial"/>
              </a:rPr>
              <a:t>by  </a:t>
            </a:r>
            <a:r>
              <a:rPr sz="2400" dirty="0">
                <a:latin typeface="Arial"/>
                <a:cs typeface="Arial"/>
              </a:rPr>
              <a:t>reducing </a:t>
            </a:r>
            <a:r>
              <a:rPr sz="2400" spc="-5" dirty="0">
                <a:latin typeface="Arial"/>
                <a:cs typeface="Arial"/>
              </a:rPr>
              <a:t>wet-lab experiment use computer </a:t>
            </a:r>
            <a:r>
              <a:rPr sz="2400" dirty="0">
                <a:latin typeface="Arial"/>
                <a:cs typeface="Arial"/>
              </a:rPr>
              <a:t>modeling  </a:t>
            </a:r>
            <a:r>
              <a:rPr sz="2400" spc="-5" dirty="0">
                <a:latin typeface="Arial"/>
                <a:cs typeface="Arial"/>
              </a:rPr>
              <a:t>softwares</a:t>
            </a:r>
            <a:endParaRPr sz="2400" dirty="0">
              <a:latin typeface="Arial"/>
              <a:cs typeface="Arial"/>
            </a:endParaRPr>
          </a:p>
          <a:p>
            <a:pPr marL="285115" indent="-273050" algn="just">
              <a:spcBef>
                <a:spcPts val="1445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spc="-5" dirty="0">
                <a:latin typeface="Arial"/>
                <a:cs typeface="Arial"/>
              </a:rPr>
              <a:t>Drugs </a:t>
            </a:r>
            <a:r>
              <a:rPr sz="2400" dirty="0">
                <a:latin typeface="Arial"/>
                <a:cs typeface="Arial"/>
              </a:rPr>
              <a:t>interact </a:t>
            </a:r>
            <a:r>
              <a:rPr sz="2400" spc="-5" dirty="0">
                <a:latin typeface="Arial"/>
                <a:cs typeface="Arial"/>
              </a:rPr>
              <a:t>with their </a:t>
            </a:r>
            <a:r>
              <a:rPr sz="2400" dirty="0">
                <a:latin typeface="Arial"/>
                <a:cs typeface="Arial"/>
              </a:rPr>
              <a:t>receptors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highly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</a:t>
            </a:r>
          </a:p>
          <a:p>
            <a:pPr marL="12700"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and complementary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manner.</a:t>
            </a:r>
            <a:endParaRPr sz="2400" dirty="0">
              <a:latin typeface="Arial"/>
              <a:cs typeface="Arial"/>
            </a:endParaRPr>
          </a:p>
          <a:p>
            <a:pPr marL="12700" marR="6985" algn="just">
              <a:lnSpc>
                <a:spcPts val="4320"/>
              </a:lnSpc>
              <a:spcBef>
                <a:spcPts val="38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latin typeface="Arial"/>
                <a:cs typeface="Arial"/>
              </a:rPr>
              <a:t>Core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(target-based) structure-based drug design  (SBDD) is lead generation and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optimization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238759"/>
            <a:ext cx="7914640" cy="407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Protein and ligands are separated by a physical</a:t>
            </a:r>
            <a:r>
              <a:rPr sz="2200" spc="8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distance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20"/>
              </a:spcBef>
              <a:buFont typeface="Wingdings"/>
              <a:buChar char=""/>
            </a:pPr>
            <a:endParaRPr sz="2450">
              <a:latin typeface="Comic Sans MS"/>
              <a:cs typeface="Comic Sans MS"/>
            </a:endParaRPr>
          </a:p>
          <a:p>
            <a:pPr marL="347345" marR="321945" indent="-335280">
              <a:lnSpc>
                <a:spcPct val="110000"/>
              </a:lnSpc>
              <a:buFont typeface="Wingdings"/>
              <a:buChar char=""/>
              <a:tabLst>
                <a:tab pos="355600" algn="l"/>
                <a:tab pos="2561590" algn="l"/>
              </a:tabLst>
            </a:pPr>
            <a:r>
              <a:rPr sz="2200" spc="-10" dirty="0">
                <a:latin typeface="Comic Sans MS"/>
                <a:cs typeface="Comic Sans MS"/>
              </a:rPr>
              <a:t>Binding takes </a:t>
            </a:r>
            <a:r>
              <a:rPr sz="2200" spc="-5" dirty="0">
                <a:latin typeface="Comic Sans MS"/>
                <a:cs typeface="Comic Sans MS"/>
              </a:rPr>
              <a:t>place only after certain moves  (</a:t>
            </a:r>
            <a:r>
              <a:rPr sz="2200" spc="-5" dirty="0">
                <a:solidFill>
                  <a:srgbClr val="C00000"/>
                </a:solidFill>
                <a:latin typeface="Comic Sans MS"/>
                <a:cs typeface="Comic Sans MS"/>
              </a:rPr>
              <a:t>translations, </a:t>
            </a:r>
            <a:r>
              <a:rPr sz="2200" spc="-10" dirty="0">
                <a:solidFill>
                  <a:srgbClr val="C00000"/>
                </a:solidFill>
                <a:latin typeface="Comic Sans MS"/>
                <a:cs typeface="Comic Sans MS"/>
              </a:rPr>
              <a:t>rotations,&amp; internal </a:t>
            </a:r>
            <a:r>
              <a:rPr sz="2200" spc="-5" dirty="0">
                <a:solidFill>
                  <a:srgbClr val="C00000"/>
                </a:solidFill>
                <a:latin typeface="Comic Sans MS"/>
                <a:cs typeface="Comic Sans MS"/>
              </a:rPr>
              <a:t>changes like </a:t>
            </a:r>
            <a:r>
              <a:rPr sz="2200" spc="-10" dirty="0">
                <a:solidFill>
                  <a:srgbClr val="C00000"/>
                </a:solidFill>
                <a:latin typeface="Comic Sans MS"/>
                <a:cs typeface="Comic Sans MS"/>
              </a:rPr>
              <a:t>torsional  </a:t>
            </a:r>
            <a:r>
              <a:rPr sz="2200" spc="-5" dirty="0">
                <a:solidFill>
                  <a:srgbClr val="C00000"/>
                </a:solidFill>
                <a:latin typeface="Comic Sans MS"/>
                <a:cs typeface="Comic Sans MS"/>
              </a:rPr>
              <a:t>angle</a:t>
            </a:r>
            <a:r>
              <a:rPr sz="2200" spc="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omic Sans MS"/>
                <a:cs typeface="Comic Sans MS"/>
              </a:rPr>
              <a:t>rotations</a:t>
            </a:r>
            <a:r>
              <a:rPr sz="2200" spc="-10" dirty="0">
                <a:latin typeface="Comic Sans MS"/>
                <a:cs typeface="Comic Sans MS"/>
              </a:rPr>
              <a:t>)	</a:t>
            </a:r>
            <a:r>
              <a:rPr sz="2200" spc="-5" dirty="0">
                <a:latin typeface="Comic Sans MS"/>
                <a:cs typeface="Comic Sans MS"/>
              </a:rPr>
              <a:t>in its conformational</a:t>
            </a:r>
            <a:r>
              <a:rPr sz="2200" spc="5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space.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650">
              <a:latin typeface="Comic Sans MS"/>
              <a:cs typeface="Comic Sans MS"/>
            </a:endParaRPr>
          </a:p>
          <a:p>
            <a:pPr marL="355600" indent="-342900"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In </a:t>
            </a:r>
            <a:r>
              <a:rPr sz="2200" spc="-10" dirty="0">
                <a:latin typeface="Comic Sans MS"/>
                <a:cs typeface="Comic Sans MS"/>
              </a:rPr>
              <a:t>every </a:t>
            </a:r>
            <a:r>
              <a:rPr sz="2200" spc="-5" dirty="0">
                <a:latin typeface="Comic Sans MS"/>
                <a:cs typeface="Comic Sans MS"/>
              </a:rPr>
              <a:t>move </a:t>
            </a:r>
            <a:r>
              <a:rPr sz="2200" spc="-10" dirty="0">
                <a:latin typeface="Comic Sans MS"/>
                <a:cs typeface="Comic Sans MS"/>
              </a:rPr>
              <a:t>total </a:t>
            </a:r>
            <a:r>
              <a:rPr sz="2200" spc="-5" dirty="0">
                <a:latin typeface="Comic Sans MS"/>
                <a:cs typeface="Comic Sans MS"/>
              </a:rPr>
              <a:t>energy of </a:t>
            </a:r>
            <a:r>
              <a:rPr sz="2200" spc="-10" dirty="0">
                <a:latin typeface="Comic Sans MS"/>
                <a:cs typeface="Comic Sans MS"/>
              </a:rPr>
              <a:t>the system </a:t>
            </a:r>
            <a:r>
              <a:rPr sz="2200" spc="-5" dirty="0">
                <a:latin typeface="Comic Sans MS"/>
                <a:cs typeface="Comic Sans MS"/>
              </a:rPr>
              <a:t>is</a:t>
            </a:r>
            <a:r>
              <a:rPr sz="2200" spc="18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calculated.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2650">
              <a:latin typeface="Comic Sans MS"/>
              <a:cs typeface="Comic Sans MS"/>
            </a:endParaRPr>
          </a:p>
          <a:p>
            <a:pPr marL="12700"/>
            <a:r>
              <a:rPr sz="2200" spc="-5" dirty="0">
                <a:solidFill>
                  <a:srgbClr val="C00000"/>
                </a:solidFill>
                <a:latin typeface="Comic Sans MS"/>
                <a:cs typeface="Comic Sans MS"/>
              </a:rPr>
              <a:t>Disadvantage</a:t>
            </a:r>
            <a:endParaRPr sz="2200">
              <a:latin typeface="Comic Sans MS"/>
              <a:cs typeface="Comic Sans MS"/>
            </a:endParaRPr>
          </a:p>
          <a:p>
            <a:pPr marL="355600" marR="5080" indent="-342900">
              <a:spcBef>
                <a:spcPts val="52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It </a:t>
            </a:r>
            <a:r>
              <a:rPr sz="2200" spc="-10" dirty="0">
                <a:latin typeface="Comic Sans MS"/>
                <a:cs typeface="Comic Sans MS"/>
              </a:rPr>
              <a:t>take </a:t>
            </a:r>
            <a:r>
              <a:rPr sz="2200" spc="-5" dirty="0">
                <a:latin typeface="Comic Sans MS"/>
                <a:cs typeface="Comic Sans MS"/>
              </a:rPr>
              <a:t>longer </a:t>
            </a:r>
            <a:r>
              <a:rPr sz="2200" spc="-10" dirty="0">
                <a:latin typeface="Comic Sans MS"/>
                <a:cs typeface="Comic Sans MS"/>
              </a:rPr>
              <a:t>time for </a:t>
            </a:r>
            <a:r>
              <a:rPr sz="2200" spc="-5" dirty="0">
                <a:latin typeface="Comic Sans MS"/>
                <a:cs typeface="Comic Sans MS"/>
              </a:rPr>
              <a:t>evaluation </a:t>
            </a:r>
            <a:r>
              <a:rPr sz="2200" spc="-10" dirty="0">
                <a:latin typeface="Comic Sans MS"/>
                <a:cs typeface="Comic Sans MS"/>
              </a:rPr>
              <a:t>(overcome </a:t>
            </a:r>
            <a:r>
              <a:rPr sz="2200" spc="-5" dirty="0">
                <a:latin typeface="Comic Sans MS"/>
                <a:cs typeface="Comic Sans MS"/>
              </a:rPr>
              <a:t>by </a:t>
            </a:r>
            <a:r>
              <a:rPr sz="2200" spc="-10" dirty="0">
                <a:latin typeface="Comic Sans MS"/>
                <a:cs typeface="Comic Sans MS"/>
              </a:rPr>
              <a:t>using </a:t>
            </a:r>
            <a:r>
              <a:rPr sz="2200" spc="-5" dirty="0">
                <a:latin typeface="Comic Sans MS"/>
                <a:cs typeface="Comic Sans MS"/>
              </a:rPr>
              <a:t>grid  based </a:t>
            </a:r>
            <a:r>
              <a:rPr sz="2200" spc="-10" dirty="0">
                <a:latin typeface="Comic Sans MS"/>
                <a:cs typeface="Comic Sans MS"/>
              </a:rPr>
              <a:t>technique </a:t>
            </a:r>
            <a:r>
              <a:rPr sz="2200" spc="-5" dirty="0">
                <a:latin typeface="Comic Sans MS"/>
                <a:cs typeface="Comic Sans MS"/>
              </a:rPr>
              <a:t>&amp; </a:t>
            </a:r>
            <a:r>
              <a:rPr sz="2200" spc="-10" dirty="0">
                <a:latin typeface="Comic Sans MS"/>
                <a:cs typeface="Comic Sans MS"/>
              </a:rPr>
              <a:t>fast </a:t>
            </a:r>
            <a:r>
              <a:rPr sz="2200" spc="-5" dirty="0">
                <a:latin typeface="Comic Sans MS"/>
                <a:cs typeface="Comic Sans MS"/>
              </a:rPr>
              <a:t>optimization</a:t>
            </a:r>
            <a:r>
              <a:rPr sz="2200" spc="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methods)</a:t>
            </a:r>
            <a:endParaRPr sz="2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13360"/>
            <a:ext cx="8308340" cy="683895"/>
            <a:chOff x="417959" y="213359"/>
            <a:chExt cx="8308340" cy="683895"/>
          </a:xfrm>
        </p:grpSpPr>
        <p:sp>
          <p:nvSpPr>
            <p:cNvPr id="4" name="object 4"/>
            <p:cNvSpPr/>
            <p:nvPr/>
          </p:nvSpPr>
          <p:spPr>
            <a:xfrm>
              <a:off x="417959" y="254949"/>
              <a:ext cx="8308080" cy="642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29356" y="213359"/>
              <a:ext cx="2683764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637"/>
              <a:ext cx="8229600" cy="5635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193016"/>
            <a:ext cx="8229600" cy="727122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49530" rIns="0" bIns="0" rtlCol="0" anchor="ctr">
            <a:spAutoFit/>
          </a:bodyPr>
          <a:lstStyle/>
          <a:p>
            <a:pPr marL="3028950">
              <a:lnSpc>
                <a:spcPct val="100000"/>
              </a:lnSpc>
              <a:spcBef>
                <a:spcPts val="390"/>
              </a:spcBef>
            </a:pPr>
            <a:r>
              <a:rPr spc="-5" dirty="0">
                <a:latin typeface="Comic Sans MS"/>
                <a:cs typeface="Comic Sans MS"/>
              </a:rPr>
              <a:t>b)</a:t>
            </a:r>
            <a:r>
              <a:rPr spc="-10" dirty="0">
                <a:latin typeface="Comic Sans MS"/>
                <a:cs typeface="Comic Sans MS"/>
              </a:rPr>
              <a:t> Simulation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240283"/>
            <a:ext cx="3754120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marR="13970" indent="-724535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Intramolecular forces. </a:t>
            </a:r>
            <a:r>
              <a:rPr sz="2400" dirty="0">
                <a:solidFill>
                  <a:srgbClr val="C00000"/>
                </a:solidFill>
                <a:latin typeface="Comic Sans MS"/>
                <a:cs typeface="Comic Sans MS"/>
              </a:rPr>
              <a:t>. . .  </a:t>
            </a:r>
            <a:r>
              <a:rPr sz="2400" spc="-5" dirty="0">
                <a:latin typeface="Comic Sans MS"/>
                <a:cs typeface="Comic Sans MS"/>
              </a:rPr>
              <a:t>bond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length</a:t>
            </a:r>
            <a:endParaRPr sz="2400">
              <a:latin typeface="Comic Sans MS"/>
              <a:cs typeface="Comic Sans MS"/>
            </a:endParaRPr>
          </a:p>
          <a:p>
            <a:pPr marL="736600">
              <a:spcBef>
                <a:spcPts val="575"/>
              </a:spcBef>
            </a:pPr>
            <a:r>
              <a:rPr sz="2400" spc="-5" dirty="0">
                <a:latin typeface="Comic Sans MS"/>
                <a:cs typeface="Comic Sans MS"/>
              </a:rPr>
              <a:t>bond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angle</a:t>
            </a:r>
            <a:endParaRPr sz="2400">
              <a:latin typeface="Comic Sans MS"/>
              <a:cs typeface="Comic Sans MS"/>
            </a:endParaRPr>
          </a:p>
          <a:p>
            <a:pPr marL="736600">
              <a:spcBef>
                <a:spcPts val="580"/>
              </a:spcBef>
            </a:pPr>
            <a:r>
              <a:rPr sz="2400" spc="-5" dirty="0">
                <a:latin typeface="Comic Sans MS"/>
                <a:cs typeface="Comic Sans MS"/>
              </a:rPr>
              <a:t>dihedral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angle</a:t>
            </a:r>
            <a:endParaRPr sz="2400">
              <a:latin typeface="Comic Sans MS"/>
              <a:cs typeface="Comic Sans MS"/>
            </a:endParaRPr>
          </a:p>
          <a:p>
            <a:pPr>
              <a:spcBef>
                <a:spcPts val="40"/>
              </a:spcBef>
            </a:pPr>
            <a:endParaRPr sz="2450">
              <a:latin typeface="Comic Sans MS"/>
              <a:cs typeface="Comic Sans MS"/>
            </a:endParaRPr>
          </a:p>
          <a:p>
            <a:pPr marL="824865" marR="5080" indent="-812800">
              <a:lnSpc>
                <a:spcPct val="120000"/>
              </a:lnSpc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Intermolecular forces. </a:t>
            </a:r>
            <a:r>
              <a:rPr sz="2400" dirty="0">
                <a:solidFill>
                  <a:srgbClr val="C00000"/>
                </a:solidFill>
                <a:latin typeface="Comic Sans MS"/>
                <a:cs typeface="Comic Sans MS"/>
              </a:rPr>
              <a:t>. .</a:t>
            </a:r>
            <a:r>
              <a:rPr sz="2400" spc="-10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00000"/>
                </a:solidFill>
                <a:latin typeface="Comic Sans MS"/>
                <a:cs typeface="Comic Sans MS"/>
              </a:rPr>
              <a:t>.  </a:t>
            </a:r>
            <a:r>
              <a:rPr sz="2400" spc="-5" dirty="0">
                <a:latin typeface="Comic Sans MS"/>
                <a:cs typeface="Comic Sans MS"/>
              </a:rPr>
              <a:t>electrostatic  dipolar</a:t>
            </a:r>
            <a:endParaRPr sz="2400">
              <a:latin typeface="Comic Sans MS"/>
              <a:cs typeface="Comic Sans MS"/>
            </a:endParaRPr>
          </a:p>
          <a:p>
            <a:pPr marL="824865" marR="47625">
              <a:lnSpc>
                <a:spcPct val="120000"/>
              </a:lnSpc>
            </a:pPr>
            <a:r>
              <a:rPr sz="2400" spc="-5" dirty="0">
                <a:latin typeface="Comic Sans MS"/>
                <a:cs typeface="Comic Sans MS"/>
              </a:rPr>
              <a:t>H-bonding  </a:t>
            </a:r>
            <a:r>
              <a:rPr sz="2400" dirty="0">
                <a:latin typeface="Comic Sans MS"/>
                <a:cs typeface="Comic Sans MS"/>
              </a:rPr>
              <a:t>hydrophobicity  Vander </a:t>
            </a:r>
            <a:r>
              <a:rPr sz="2400" spc="-5" dirty="0">
                <a:latin typeface="Comic Sans MS"/>
                <a:cs typeface="Comic Sans MS"/>
              </a:rPr>
              <a:t>waals</a:t>
            </a:r>
            <a:r>
              <a:rPr sz="2400" spc="-1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forces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54938"/>
            <a:ext cx="8308340" cy="795020"/>
            <a:chOff x="417959" y="254938"/>
            <a:chExt cx="8308340" cy="795020"/>
          </a:xfrm>
        </p:grpSpPr>
        <p:sp>
          <p:nvSpPr>
            <p:cNvPr id="4" name="object 4"/>
            <p:cNvSpPr/>
            <p:nvPr/>
          </p:nvSpPr>
          <p:spPr>
            <a:xfrm>
              <a:off x="417959" y="254938"/>
              <a:ext cx="8308080" cy="794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637"/>
              <a:ext cx="8229600" cy="715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230744"/>
            <a:ext cx="8229600" cy="804066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1257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pc="-5" dirty="0">
                <a:latin typeface="Comic Sans MS"/>
                <a:cs typeface="Comic Sans MS"/>
              </a:rPr>
              <a:t>Factors affecting</a:t>
            </a:r>
            <a:r>
              <a:rPr spc="35" dirty="0">
                <a:latin typeface="Comic Sans MS"/>
                <a:cs typeface="Comic Sans MS"/>
              </a:rPr>
              <a:t> </a:t>
            </a:r>
            <a:r>
              <a:rPr spc="-10" dirty="0">
                <a:latin typeface="Comic Sans MS"/>
                <a:cs typeface="Comic Sans MS"/>
              </a:rPr>
              <a:t>docking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6036" y="1129030"/>
            <a:ext cx="7696834" cy="45967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49250" marR="106680" indent="160020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latin typeface="Comic Sans MS"/>
                <a:cs typeface="Comic Sans MS"/>
              </a:rPr>
              <a:t>Interactions between </a:t>
            </a:r>
            <a:r>
              <a:rPr sz="2200" spc="-5" dirty="0">
                <a:latin typeface="Comic Sans MS"/>
                <a:cs typeface="Comic Sans MS"/>
              </a:rPr>
              <a:t>particles can be </a:t>
            </a:r>
            <a:r>
              <a:rPr sz="2200" spc="-10" dirty="0">
                <a:latin typeface="Comic Sans MS"/>
                <a:cs typeface="Comic Sans MS"/>
              </a:rPr>
              <a:t>defined </a:t>
            </a:r>
            <a:r>
              <a:rPr sz="2200" spc="-5" dirty="0">
                <a:latin typeface="Comic Sans MS"/>
                <a:cs typeface="Comic Sans MS"/>
              </a:rPr>
              <a:t>as a  consequence of </a:t>
            </a:r>
            <a:r>
              <a:rPr sz="2200" spc="-10" dirty="0">
                <a:latin typeface="Comic Sans MS"/>
                <a:cs typeface="Comic Sans MS"/>
              </a:rPr>
              <a:t>forces between </a:t>
            </a:r>
            <a:r>
              <a:rPr sz="2200" spc="-5" dirty="0">
                <a:latin typeface="Comic Sans MS"/>
                <a:cs typeface="Comic Sans MS"/>
              </a:rPr>
              <a:t>molecules connected </a:t>
            </a:r>
            <a:r>
              <a:rPr sz="2200" spc="-10" dirty="0">
                <a:latin typeface="Comic Sans MS"/>
                <a:cs typeface="Comic Sans MS"/>
              </a:rPr>
              <a:t>by  </a:t>
            </a:r>
            <a:r>
              <a:rPr sz="2200" spc="-5" dirty="0">
                <a:latin typeface="Comic Sans MS"/>
                <a:cs typeface="Comic Sans MS"/>
              </a:rPr>
              <a:t>particles.</a:t>
            </a:r>
            <a:endParaRPr sz="2200">
              <a:latin typeface="Comic Sans MS"/>
              <a:cs typeface="Comic Sans MS"/>
            </a:endParaRPr>
          </a:p>
          <a:p>
            <a:pPr marR="691515" algn="ctr">
              <a:spcBef>
                <a:spcPts val="240"/>
              </a:spcBef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K</a:t>
            </a:r>
            <a:r>
              <a:rPr sz="2400" spc="-7" baseline="-20833" dirty="0">
                <a:solidFill>
                  <a:srgbClr val="C00000"/>
                </a:solidFill>
                <a:latin typeface="Comic Sans MS"/>
                <a:cs typeface="Comic Sans MS"/>
              </a:rPr>
              <a:t>f</a:t>
            </a:r>
            <a:endParaRPr sz="2400" baseline="-20833">
              <a:latin typeface="Comic Sans MS"/>
              <a:cs typeface="Comic Sans MS"/>
            </a:endParaRPr>
          </a:p>
          <a:p>
            <a:pPr marL="3444875" marR="1709420" indent="-3077845">
              <a:lnSpc>
                <a:spcPct val="110000"/>
              </a:lnSpc>
              <a:tabLst>
                <a:tab pos="4803775" algn="l"/>
              </a:tabLst>
            </a:pPr>
            <a:r>
              <a:rPr sz="2400" dirty="0">
                <a:latin typeface="Comic Sans MS"/>
                <a:cs typeface="Comic Sans MS"/>
              </a:rPr>
              <a:t>Drug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+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rec</a:t>
            </a:r>
            <a:r>
              <a:rPr sz="2400" spc="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ptor		</a:t>
            </a:r>
            <a:r>
              <a:rPr sz="2400" spc="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om</a:t>
            </a:r>
            <a:r>
              <a:rPr sz="2400" spc="-10" dirty="0">
                <a:latin typeface="Comic Sans MS"/>
                <a:cs typeface="Comic Sans MS"/>
              </a:rPr>
              <a:t>p</a:t>
            </a:r>
            <a:r>
              <a:rPr sz="2400" dirty="0">
                <a:latin typeface="Comic Sans MS"/>
                <a:cs typeface="Comic Sans MS"/>
              </a:rPr>
              <a:t>l</a:t>
            </a:r>
            <a:r>
              <a:rPr sz="2400" spc="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x 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K</a:t>
            </a:r>
            <a:r>
              <a:rPr sz="2400" spc="-7" baseline="-20833" dirty="0">
                <a:solidFill>
                  <a:srgbClr val="C00000"/>
                </a:solidFill>
                <a:latin typeface="Comic Sans MS"/>
                <a:cs typeface="Comic Sans MS"/>
              </a:rPr>
              <a:t>r</a:t>
            </a:r>
            <a:endParaRPr sz="2400" baseline="-20833">
              <a:latin typeface="Comic Sans MS"/>
              <a:cs typeface="Comic Sans MS"/>
            </a:endParaRPr>
          </a:p>
          <a:p>
            <a:pPr marL="94615">
              <a:spcBef>
                <a:spcPts val="489"/>
              </a:spcBef>
            </a:pPr>
            <a:r>
              <a:rPr sz="2200" dirty="0">
                <a:latin typeface="Comic Sans MS"/>
                <a:cs typeface="Comic Sans MS"/>
              </a:rPr>
              <a:t>K</a:t>
            </a:r>
            <a:r>
              <a:rPr sz="2175" baseline="-21072" dirty="0">
                <a:latin typeface="Comic Sans MS"/>
                <a:cs typeface="Comic Sans MS"/>
              </a:rPr>
              <a:t>f </a:t>
            </a:r>
            <a:r>
              <a:rPr sz="2200" spc="-5" dirty="0">
                <a:latin typeface="Comic Sans MS"/>
                <a:cs typeface="Comic Sans MS"/>
              </a:rPr>
              <a:t>– </a:t>
            </a:r>
            <a:r>
              <a:rPr sz="2200" spc="-10" dirty="0">
                <a:latin typeface="Comic Sans MS"/>
                <a:cs typeface="Comic Sans MS"/>
              </a:rPr>
              <a:t>rate </a:t>
            </a:r>
            <a:r>
              <a:rPr sz="2200" spc="-5" dirty="0">
                <a:latin typeface="Comic Sans MS"/>
                <a:cs typeface="Comic Sans MS"/>
              </a:rPr>
              <a:t>constant </a:t>
            </a:r>
            <a:r>
              <a:rPr sz="2200" spc="-10" dirty="0">
                <a:latin typeface="Comic Sans MS"/>
                <a:cs typeface="Comic Sans MS"/>
              </a:rPr>
              <a:t>for </a:t>
            </a:r>
            <a:r>
              <a:rPr sz="2200" spc="-5" dirty="0">
                <a:latin typeface="Comic Sans MS"/>
                <a:cs typeface="Comic Sans MS"/>
              </a:rPr>
              <a:t>association of </a:t>
            </a:r>
            <a:r>
              <a:rPr sz="2200" spc="-10" dirty="0">
                <a:latin typeface="Comic Sans MS"/>
                <a:cs typeface="Comic Sans MS"/>
              </a:rPr>
              <a:t>the</a:t>
            </a:r>
            <a:r>
              <a:rPr sz="2200" spc="-4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complex</a:t>
            </a:r>
            <a:endParaRPr sz="2200">
              <a:latin typeface="Comic Sans MS"/>
              <a:cs typeface="Comic Sans MS"/>
            </a:endParaRPr>
          </a:p>
          <a:p>
            <a:pPr marL="88900">
              <a:spcBef>
                <a:spcPts val="310"/>
              </a:spcBef>
            </a:pPr>
            <a:r>
              <a:rPr sz="2200" dirty="0">
                <a:latin typeface="Comic Sans MS"/>
                <a:cs typeface="Comic Sans MS"/>
              </a:rPr>
              <a:t>K</a:t>
            </a:r>
            <a:r>
              <a:rPr sz="2175" baseline="-21072" dirty="0">
                <a:latin typeface="Comic Sans MS"/>
                <a:cs typeface="Comic Sans MS"/>
              </a:rPr>
              <a:t>r </a:t>
            </a:r>
            <a:r>
              <a:rPr sz="2200" spc="-5" dirty="0">
                <a:latin typeface="Comic Sans MS"/>
                <a:cs typeface="Comic Sans MS"/>
              </a:rPr>
              <a:t>– rate constant of dissociation of the</a:t>
            </a:r>
            <a:r>
              <a:rPr sz="2200" spc="-12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complex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35"/>
              </a:spcBef>
            </a:pPr>
            <a:endParaRPr sz="2250">
              <a:latin typeface="Comic Sans MS"/>
              <a:cs typeface="Comic Sans MS"/>
            </a:endParaRPr>
          </a:p>
          <a:p>
            <a:pPr marR="764540" algn="ctr"/>
            <a:r>
              <a:rPr sz="2200" spc="-10" dirty="0">
                <a:latin typeface="Comic Sans MS"/>
                <a:cs typeface="Comic Sans MS"/>
              </a:rPr>
              <a:t>Affinity, </a:t>
            </a:r>
            <a:r>
              <a:rPr sz="2200" spc="5" dirty="0">
                <a:latin typeface="Comic Sans MS"/>
                <a:cs typeface="Comic Sans MS"/>
              </a:rPr>
              <a:t>K</a:t>
            </a:r>
            <a:r>
              <a:rPr sz="2175" spc="7" baseline="-21072" dirty="0">
                <a:latin typeface="Comic Sans MS"/>
                <a:cs typeface="Comic Sans MS"/>
              </a:rPr>
              <a:t>as </a:t>
            </a:r>
            <a:r>
              <a:rPr sz="2200" spc="-5" dirty="0">
                <a:latin typeface="Comic Sans MS"/>
                <a:cs typeface="Comic Sans MS"/>
              </a:rPr>
              <a:t>= </a:t>
            </a:r>
            <a:r>
              <a:rPr sz="2200" dirty="0">
                <a:latin typeface="Comic Sans MS"/>
                <a:cs typeface="Comic Sans MS"/>
              </a:rPr>
              <a:t>K</a:t>
            </a:r>
            <a:r>
              <a:rPr sz="2175" baseline="-21072" dirty="0">
                <a:latin typeface="Comic Sans MS"/>
                <a:cs typeface="Comic Sans MS"/>
              </a:rPr>
              <a:t>f </a:t>
            </a:r>
            <a:r>
              <a:rPr sz="2200" spc="-5" dirty="0">
                <a:latin typeface="Comic Sans MS"/>
                <a:cs typeface="Comic Sans MS"/>
              </a:rPr>
              <a:t>/</a:t>
            </a:r>
            <a:r>
              <a:rPr sz="2200" spc="-165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K</a:t>
            </a:r>
            <a:r>
              <a:rPr sz="2175" baseline="-21072" dirty="0">
                <a:latin typeface="Comic Sans MS"/>
                <a:cs typeface="Comic Sans MS"/>
              </a:rPr>
              <a:t>r</a:t>
            </a:r>
            <a:endParaRPr sz="2175" baseline="-21072">
              <a:latin typeface="Comic Sans MS"/>
              <a:cs typeface="Comic Sans MS"/>
            </a:endParaRPr>
          </a:p>
          <a:p>
            <a:pPr marL="349250" marR="125730" indent="-7620">
              <a:lnSpc>
                <a:spcPts val="2380"/>
              </a:lnSpc>
              <a:spcBef>
                <a:spcPts val="2490"/>
              </a:spcBef>
            </a:pPr>
            <a:r>
              <a:rPr sz="2200" spc="-10" dirty="0">
                <a:latin typeface="Comic Sans MS"/>
                <a:cs typeface="Comic Sans MS"/>
              </a:rPr>
              <a:t>Biological </a:t>
            </a:r>
            <a:r>
              <a:rPr sz="2200" spc="-5" dirty="0">
                <a:latin typeface="Comic Sans MS"/>
                <a:cs typeface="Comic Sans MS"/>
              </a:rPr>
              <a:t>activity of a </a:t>
            </a:r>
            <a:r>
              <a:rPr sz="2200" spc="-10" dirty="0">
                <a:latin typeface="Comic Sans MS"/>
                <a:cs typeface="Comic Sans MS"/>
              </a:rPr>
              <a:t>drug </a:t>
            </a:r>
            <a:r>
              <a:rPr sz="2200" spc="-5" dirty="0">
                <a:latin typeface="Comic Sans MS"/>
                <a:cs typeface="Comic Sans MS"/>
              </a:rPr>
              <a:t>is </a:t>
            </a:r>
            <a:r>
              <a:rPr sz="2200" spc="-10" dirty="0">
                <a:latin typeface="Comic Sans MS"/>
                <a:cs typeface="Comic Sans MS"/>
              </a:rPr>
              <a:t>related </a:t>
            </a:r>
            <a:r>
              <a:rPr sz="2200" spc="-5" dirty="0">
                <a:latin typeface="Comic Sans MS"/>
                <a:cs typeface="Comic Sans MS"/>
              </a:rPr>
              <a:t>to its affinity </a:t>
            </a:r>
            <a:r>
              <a:rPr sz="2200" spc="5" dirty="0">
                <a:latin typeface="Comic Sans MS"/>
                <a:cs typeface="Comic Sans MS"/>
              </a:rPr>
              <a:t>K</a:t>
            </a:r>
            <a:r>
              <a:rPr sz="2175" spc="7" baseline="-21072" dirty="0">
                <a:latin typeface="Comic Sans MS"/>
                <a:cs typeface="Comic Sans MS"/>
              </a:rPr>
              <a:t>as  </a:t>
            </a:r>
            <a:r>
              <a:rPr sz="2200" spc="-10" dirty="0">
                <a:latin typeface="Comic Sans MS"/>
                <a:cs typeface="Comic Sans MS"/>
              </a:rPr>
              <a:t>for the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receptor</a:t>
            </a:r>
            <a:endParaRPr sz="2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51460"/>
            <a:ext cx="8308340" cy="721995"/>
            <a:chOff x="417959" y="251459"/>
            <a:chExt cx="8308340" cy="721995"/>
          </a:xfrm>
        </p:grpSpPr>
        <p:sp>
          <p:nvSpPr>
            <p:cNvPr id="4" name="object 4"/>
            <p:cNvSpPr/>
            <p:nvPr/>
          </p:nvSpPr>
          <p:spPr>
            <a:xfrm>
              <a:off x="417959" y="254943"/>
              <a:ext cx="8308080" cy="7184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7651" y="251459"/>
              <a:ext cx="5567172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637"/>
              <a:ext cx="8229600" cy="6397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211880"/>
            <a:ext cx="8229600" cy="765594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87630" rIns="0" bIns="0" rtlCol="0" anchor="ctr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90"/>
              </a:spcBef>
            </a:pPr>
            <a:r>
              <a:rPr spc="-5" dirty="0">
                <a:latin typeface="Comic Sans MS"/>
                <a:cs typeface="Comic Sans MS"/>
              </a:rPr>
              <a:t>Different type of</a:t>
            </a:r>
            <a:r>
              <a:rPr spc="6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interactions</a:t>
            </a:r>
          </a:p>
        </p:txBody>
      </p:sp>
      <p:sp>
        <p:nvSpPr>
          <p:cNvPr id="8" name="object 8"/>
          <p:cNvSpPr/>
          <p:nvPr/>
        </p:nvSpPr>
        <p:spPr>
          <a:xfrm>
            <a:off x="4800600" y="2920111"/>
            <a:ext cx="1981200" cy="103505"/>
          </a:xfrm>
          <a:custGeom>
            <a:avLst/>
            <a:gdLst/>
            <a:ahLst/>
            <a:cxnLst/>
            <a:rect l="l" t="t" r="r" b="b"/>
            <a:pathLst>
              <a:path w="1981200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2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1981200" h="103505">
                <a:moveTo>
                  <a:pt x="1956090" y="51688"/>
                </a:moveTo>
                <a:lnTo>
                  <a:pt x="1886203" y="92455"/>
                </a:lnTo>
                <a:lnTo>
                  <a:pt x="1885188" y="96265"/>
                </a:lnTo>
                <a:lnTo>
                  <a:pt x="1888744" y="102362"/>
                </a:lnTo>
                <a:lnTo>
                  <a:pt x="1892553" y="103377"/>
                </a:lnTo>
                <a:lnTo>
                  <a:pt x="1970309" y="58038"/>
                </a:lnTo>
                <a:lnTo>
                  <a:pt x="1968627" y="58038"/>
                </a:lnTo>
                <a:lnTo>
                  <a:pt x="1968627" y="57150"/>
                </a:lnTo>
                <a:lnTo>
                  <a:pt x="1965452" y="57150"/>
                </a:lnTo>
                <a:lnTo>
                  <a:pt x="1956090" y="51688"/>
                </a:lnTo>
                <a:close/>
              </a:path>
              <a:path w="1981200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1981200" h="103505">
                <a:moveTo>
                  <a:pt x="1945204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1945204" y="58038"/>
                </a:lnTo>
                <a:lnTo>
                  <a:pt x="1956090" y="51688"/>
                </a:lnTo>
                <a:lnTo>
                  <a:pt x="1945204" y="45338"/>
                </a:lnTo>
                <a:close/>
              </a:path>
              <a:path w="1981200" h="103505">
                <a:moveTo>
                  <a:pt x="1970309" y="45338"/>
                </a:moveTo>
                <a:lnTo>
                  <a:pt x="1968627" y="45338"/>
                </a:lnTo>
                <a:lnTo>
                  <a:pt x="1968627" y="58038"/>
                </a:lnTo>
                <a:lnTo>
                  <a:pt x="1970309" y="58038"/>
                </a:lnTo>
                <a:lnTo>
                  <a:pt x="1981200" y="51688"/>
                </a:lnTo>
                <a:lnTo>
                  <a:pt x="1970309" y="45338"/>
                </a:lnTo>
                <a:close/>
              </a:path>
              <a:path w="1981200" h="103505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1981200" h="103505">
                <a:moveTo>
                  <a:pt x="25109" y="51688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1981200" h="103505">
                <a:moveTo>
                  <a:pt x="1965452" y="46227"/>
                </a:moveTo>
                <a:lnTo>
                  <a:pt x="1956090" y="51688"/>
                </a:lnTo>
                <a:lnTo>
                  <a:pt x="1965452" y="57150"/>
                </a:lnTo>
                <a:lnTo>
                  <a:pt x="1965452" y="46227"/>
                </a:lnTo>
                <a:close/>
              </a:path>
              <a:path w="1981200" h="103505">
                <a:moveTo>
                  <a:pt x="1968627" y="46227"/>
                </a:moveTo>
                <a:lnTo>
                  <a:pt x="1965452" y="46227"/>
                </a:lnTo>
                <a:lnTo>
                  <a:pt x="1965452" y="57150"/>
                </a:lnTo>
                <a:lnTo>
                  <a:pt x="1968627" y="57150"/>
                </a:lnTo>
                <a:lnTo>
                  <a:pt x="1968627" y="46227"/>
                </a:lnTo>
                <a:close/>
              </a:path>
              <a:path w="1981200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1981200" h="103505">
                <a:moveTo>
                  <a:pt x="1892553" y="0"/>
                </a:moveTo>
                <a:lnTo>
                  <a:pt x="1888744" y="1015"/>
                </a:lnTo>
                <a:lnTo>
                  <a:pt x="1885188" y="7112"/>
                </a:lnTo>
                <a:lnTo>
                  <a:pt x="1886203" y="10922"/>
                </a:lnTo>
                <a:lnTo>
                  <a:pt x="1956090" y="51688"/>
                </a:lnTo>
                <a:lnTo>
                  <a:pt x="1965452" y="46227"/>
                </a:lnTo>
                <a:lnTo>
                  <a:pt x="1968627" y="46227"/>
                </a:lnTo>
                <a:lnTo>
                  <a:pt x="1968627" y="45338"/>
                </a:lnTo>
                <a:lnTo>
                  <a:pt x="1970309" y="45338"/>
                </a:lnTo>
                <a:lnTo>
                  <a:pt x="1892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02100" y="4711700"/>
            <a:ext cx="2844800" cy="635000"/>
            <a:chOff x="2578100" y="4711700"/>
            <a:chExt cx="2844800" cy="635000"/>
          </a:xfrm>
        </p:grpSpPr>
        <p:sp>
          <p:nvSpPr>
            <p:cNvPr id="10" name="object 10"/>
            <p:cNvSpPr/>
            <p:nvPr/>
          </p:nvSpPr>
          <p:spPr>
            <a:xfrm>
              <a:off x="2590800" y="47244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271780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2717800" y="609600"/>
                  </a:lnTo>
                  <a:lnTo>
                    <a:pt x="2757356" y="601618"/>
                  </a:lnTo>
                  <a:lnTo>
                    <a:pt x="2789650" y="579850"/>
                  </a:lnTo>
                  <a:lnTo>
                    <a:pt x="2811418" y="547556"/>
                  </a:lnTo>
                  <a:lnTo>
                    <a:pt x="2819400" y="508000"/>
                  </a:lnTo>
                  <a:lnTo>
                    <a:pt x="2819400" y="101600"/>
                  </a:lnTo>
                  <a:lnTo>
                    <a:pt x="2811418" y="62043"/>
                  </a:lnTo>
                  <a:lnTo>
                    <a:pt x="2789650" y="29749"/>
                  </a:lnTo>
                  <a:lnTo>
                    <a:pt x="2757356" y="7981"/>
                  </a:lnTo>
                  <a:lnTo>
                    <a:pt x="2717800" y="0"/>
                  </a:lnTo>
                  <a:close/>
                </a:path>
              </a:pathLst>
            </a:custGeom>
            <a:solidFill>
              <a:srgbClr val="C0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800" y="47244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2717800" y="0"/>
                  </a:lnTo>
                  <a:lnTo>
                    <a:pt x="2757356" y="7981"/>
                  </a:lnTo>
                  <a:lnTo>
                    <a:pt x="2789650" y="29749"/>
                  </a:lnTo>
                  <a:lnTo>
                    <a:pt x="2811418" y="62043"/>
                  </a:lnTo>
                  <a:lnTo>
                    <a:pt x="2819400" y="101600"/>
                  </a:lnTo>
                  <a:lnTo>
                    <a:pt x="2819400" y="508000"/>
                  </a:lnTo>
                  <a:lnTo>
                    <a:pt x="2811418" y="547556"/>
                  </a:lnTo>
                  <a:lnTo>
                    <a:pt x="2789650" y="579850"/>
                  </a:lnTo>
                  <a:lnTo>
                    <a:pt x="2757356" y="601618"/>
                  </a:lnTo>
                  <a:lnTo>
                    <a:pt x="271780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357630"/>
            <a:ext cx="7983855" cy="362637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ts val="2380"/>
              </a:lnSpc>
              <a:spcBef>
                <a:spcPts val="39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omic Sans MS"/>
                <a:cs typeface="Comic Sans MS"/>
              </a:rPr>
              <a:t>Attractive forces </a:t>
            </a:r>
            <a:r>
              <a:rPr sz="2200" spc="-5" dirty="0">
                <a:latin typeface="Comic Sans MS"/>
                <a:cs typeface="Comic Sans MS"/>
              </a:rPr>
              <a:t>existing </a:t>
            </a:r>
            <a:r>
              <a:rPr sz="2200" spc="-10" dirty="0">
                <a:latin typeface="Comic Sans MS"/>
                <a:cs typeface="Comic Sans MS"/>
              </a:rPr>
              <a:t>between </a:t>
            </a:r>
            <a:r>
              <a:rPr sz="2200" spc="-5" dirty="0">
                <a:latin typeface="Comic Sans MS"/>
                <a:cs typeface="Comic Sans MS"/>
              </a:rPr>
              <a:t>all pairs of atoms,even  </a:t>
            </a:r>
            <a:r>
              <a:rPr sz="2200" spc="-10" dirty="0">
                <a:latin typeface="Comic Sans MS"/>
                <a:cs typeface="Comic Sans MS"/>
              </a:rPr>
              <a:t>between rare </a:t>
            </a:r>
            <a:r>
              <a:rPr sz="2200" spc="-5" dirty="0">
                <a:latin typeface="Comic Sans MS"/>
                <a:cs typeface="Comic Sans MS"/>
              </a:rPr>
              <a:t>gas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atoms.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10"/>
              </a:spcBef>
              <a:buFont typeface="Wingdings"/>
              <a:buChar char=""/>
            </a:pPr>
            <a:endParaRPr sz="2450">
              <a:latin typeface="Comic Sans MS"/>
              <a:cs typeface="Comic Sans MS"/>
            </a:endParaRPr>
          </a:p>
          <a:p>
            <a:pPr marL="355600" marR="258445" indent="-342900">
              <a:lnSpc>
                <a:spcPts val="238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  <a:tab pos="1622425" algn="l"/>
              </a:tabLst>
            </a:pPr>
            <a:r>
              <a:rPr sz="2200" spc="-10" dirty="0">
                <a:latin typeface="Comic Sans MS"/>
                <a:cs typeface="Comic Sans MS"/>
              </a:rPr>
              <a:t>Depends	</a:t>
            </a:r>
            <a:r>
              <a:rPr sz="2200" spc="-5" dirty="0">
                <a:latin typeface="Comic Sans MS"/>
                <a:cs typeface="Comic Sans MS"/>
              </a:rPr>
              <a:t>on polarizability &amp; </a:t>
            </a:r>
            <a:r>
              <a:rPr sz="2200" spc="-10" dirty="0">
                <a:latin typeface="Comic Sans MS"/>
                <a:cs typeface="Comic Sans MS"/>
              </a:rPr>
              <a:t>number </a:t>
            </a:r>
            <a:r>
              <a:rPr sz="2200" spc="-5" dirty="0">
                <a:latin typeface="Comic Sans MS"/>
                <a:cs typeface="Comic Sans MS"/>
              </a:rPr>
              <a:t>of </a:t>
            </a:r>
            <a:r>
              <a:rPr sz="2200" spc="-10" dirty="0">
                <a:latin typeface="Comic Sans MS"/>
                <a:cs typeface="Comic Sans MS"/>
              </a:rPr>
              <a:t>valence electrons  </a:t>
            </a:r>
            <a:r>
              <a:rPr sz="2200" spc="-5" dirty="0">
                <a:latin typeface="Comic Sans MS"/>
                <a:cs typeface="Comic Sans MS"/>
              </a:rPr>
              <a:t>of </a:t>
            </a:r>
            <a:r>
              <a:rPr sz="2200" spc="-10" dirty="0">
                <a:latin typeface="Comic Sans MS"/>
                <a:cs typeface="Comic Sans MS"/>
              </a:rPr>
              <a:t>interacting</a:t>
            </a:r>
            <a:r>
              <a:rPr sz="220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molecule.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45"/>
              </a:spcBef>
              <a:buFont typeface="Wingdings"/>
              <a:buChar char=""/>
            </a:pPr>
            <a:endParaRPr sz="2400">
              <a:latin typeface="Comic Sans MS"/>
              <a:cs typeface="Comic Sans MS"/>
            </a:endParaRPr>
          </a:p>
          <a:p>
            <a:pPr marL="355600" marR="204470" indent="-342900">
              <a:lnSpc>
                <a:spcPct val="9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Polarization energy </a:t>
            </a:r>
            <a:r>
              <a:rPr sz="2200" spc="-10" dirty="0">
                <a:latin typeface="Comic Sans MS"/>
                <a:cs typeface="Comic Sans MS"/>
              </a:rPr>
              <a:t>involves the interaction </a:t>
            </a:r>
            <a:r>
              <a:rPr sz="2200" spc="-5" dirty="0">
                <a:latin typeface="Comic Sans MS"/>
                <a:cs typeface="Comic Sans MS"/>
              </a:rPr>
              <a:t>of a molecule  that is already polar </a:t>
            </a:r>
            <a:r>
              <a:rPr sz="2200" spc="-10" dirty="0">
                <a:latin typeface="Comic Sans MS"/>
                <a:cs typeface="Comic Sans MS"/>
              </a:rPr>
              <a:t>with </a:t>
            </a:r>
            <a:r>
              <a:rPr sz="2200" spc="-5" dirty="0">
                <a:latin typeface="Comic Sans MS"/>
                <a:cs typeface="Comic Sans MS"/>
              </a:rPr>
              <a:t>another polar/non polar  molecule.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30"/>
              </a:spcBef>
              <a:buFont typeface="Wingdings"/>
              <a:buChar char=""/>
            </a:pPr>
            <a:endParaRPr sz="2250">
              <a:latin typeface="Comic Sans MS"/>
              <a:cs typeface="Comic Sans MS"/>
            </a:endParaRPr>
          </a:p>
          <a:p>
            <a:pPr marL="355600" indent="-342900"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Eg. London or Vander waals</a:t>
            </a:r>
            <a:r>
              <a:rPr sz="2200" spc="5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forces.</a:t>
            </a:r>
            <a:endParaRPr sz="2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54938"/>
            <a:ext cx="8308340" cy="795020"/>
            <a:chOff x="417959" y="254938"/>
            <a:chExt cx="8308340" cy="795020"/>
          </a:xfrm>
        </p:grpSpPr>
        <p:sp>
          <p:nvSpPr>
            <p:cNvPr id="4" name="object 4"/>
            <p:cNvSpPr/>
            <p:nvPr/>
          </p:nvSpPr>
          <p:spPr>
            <a:xfrm>
              <a:off x="417959" y="254938"/>
              <a:ext cx="8308080" cy="794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637"/>
              <a:ext cx="8229600" cy="715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230744"/>
            <a:ext cx="8229600" cy="804066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1257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pc="-5" dirty="0">
                <a:latin typeface="Comic Sans MS"/>
                <a:cs typeface="Comic Sans MS"/>
              </a:rPr>
              <a:t>Electrodynamic</a:t>
            </a:r>
            <a:r>
              <a:rPr spc="25" dirty="0">
                <a:latin typeface="Comic Sans MS"/>
                <a:cs typeface="Comic Sans MS"/>
              </a:rPr>
              <a:t> </a:t>
            </a:r>
            <a:r>
              <a:rPr spc="-10" dirty="0">
                <a:latin typeface="Comic Sans MS"/>
                <a:cs typeface="Comic Sans MS"/>
              </a:rPr>
              <a:t>forces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084834"/>
            <a:ext cx="4745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Methods to derive 3D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structures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54938"/>
            <a:ext cx="8308340" cy="795020"/>
            <a:chOff x="417959" y="254938"/>
            <a:chExt cx="8308340" cy="795020"/>
          </a:xfrm>
        </p:grpSpPr>
        <p:sp>
          <p:nvSpPr>
            <p:cNvPr id="4" name="object 4"/>
            <p:cNvSpPr/>
            <p:nvPr/>
          </p:nvSpPr>
          <p:spPr>
            <a:xfrm>
              <a:off x="417959" y="254938"/>
              <a:ext cx="8308080" cy="794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637"/>
              <a:ext cx="8229600" cy="715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81200" y="274638"/>
            <a:ext cx="8229600" cy="557845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1905" algn="ctr">
              <a:spcBef>
                <a:spcPts val="990"/>
              </a:spcBef>
            </a:pPr>
            <a:r>
              <a:rPr sz="2800" spc="-5" dirty="0">
                <a:latin typeface="Comic Sans MS"/>
                <a:cs typeface="Comic Sans MS"/>
              </a:rPr>
              <a:t>Mechanics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5" dirty="0">
                <a:latin typeface="Comic Sans MS"/>
                <a:cs typeface="Comic Sans MS"/>
              </a:rPr>
              <a:t> docking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0501" y="2171700"/>
            <a:ext cx="3990975" cy="3790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208278"/>
            <a:ext cx="36309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Protein + </a:t>
            </a:r>
            <a:r>
              <a:rPr sz="2000" spc="-5" dirty="0">
                <a:latin typeface="Comic Sans MS"/>
                <a:cs typeface="Comic Sans MS"/>
              </a:rPr>
              <a:t>precipitating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medium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1180" y="1178407"/>
            <a:ext cx="20599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240" marR="5080" indent="-511175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individual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protein  molecule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2184350"/>
            <a:ext cx="250888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 algn="just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data </a:t>
            </a:r>
            <a:r>
              <a:rPr sz="2000" dirty="0">
                <a:latin typeface="Comic Sans MS"/>
                <a:cs typeface="Comic Sans MS"/>
              </a:rPr>
              <a:t>collection</a:t>
            </a:r>
            <a:r>
              <a:rPr sz="2000" spc="-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using  Computer controlled  </a:t>
            </a:r>
            <a:r>
              <a:rPr sz="2000" spc="-5" dirty="0">
                <a:latin typeface="Comic Sans MS"/>
                <a:cs typeface="Comic Sans MS"/>
              </a:rPr>
              <a:t>detector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0053" y="2184350"/>
            <a:ext cx="279527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4455" algn="ctr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arrange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form </a:t>
            </a:r>
            <a:r>
              <a:rPr sz="2000" dirty="0">
                <a:latin typeface="Comic Sans MS"/>
                <a:cs typeface="Comic Sans MS"/>
              </a:rPr>
              <a:t>a  crystalline </a:t>
            </a:r>
            <a:r>
              <a:rPr sz="2000" spc="-5" dirty="0">
                <a:latin typeface="Comic Sans MS"/>
                <a:cs typeface="Comic Sans MS"/>
              </a:rPr>
              <a:t>entity </a:t>
            </a:r>
            <a:r>
              <a:rPr sz="2000" dirty="0">
                <a:latin typeface="Comic Sans MS"/>
                <a:cs typeface="Comic Sans MS"/>
              </a:rPr>
              <a:t>-  </a:t>
            </a:r>
            <a:r>
              <a:rPr sz="2000" spc="-5" dirty="0">
                <a:latin typeface="Comic Sans MS"/>
                <a:cs typeface="Comic Sans MS"/>
              </a:rPr>
              <a:t>(single </a:t>
            </a:r>
            <a:r>
              <a:rPr sz="2000" dirty="0">
                <a:latin typeface="Comic Sans MS"/>
                <a:cs typeface="Comic Sans MS"/>
              </a:rPr>
              <a:t>crystalline x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ray</a:t>
            </a:r>
            <a:endParaRPr sz="2000">
              <a:latin typeface="Comic Sans MS"/>
              <a:cs typeface="Comic Sans MS"/>
            </a:endParaRPr>
          </a:p>
          <a:p>
            <a:pPr marR="246379" algn="ctr">
              <a:spcBef>
                <a:spcPts val="240"/>
              </a:spcBef>
            </a:pPr>
            <a:r>
              <a:rPr sz="2000" spc="-5" dirty="0">
                <a:latin typeface="Comic Sans MS"/>
                <a:cs typeface="Comic Sans MS"/>
              </a:rPr>
              <a:t>diffraction)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1" y="3525495"/>
            <a:ext cx="421068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phase </a:t>
            </a:r>
            <a:r>
              <a:rPr sz="2000" dirty="0">
                <a:latin typeface="Comic Sans MS"/>
                <a:cs typeface="Comic Sans MS"/>
              </a:rPr>
              <a:t>&amp; amplitude of </a:t>
            </a:r>
            <a:r>
              <a:rPr sz="2000" spc="-5" dirty="0">
                <a:latin typeface="Comic Sans MS"/>
                <a:cs typeface="Comic Sans MS"/>
              </a:rPr>
              <a:t>diffracted  waves </a:t>
            </a:r>
            <a:r>
              <a:rPr sz="2000" dirty="0">
                <a:latin typeface="Comic Sans MS"/>
                <a:cs typeface="Comic Sans MS"/>
              </a:rPr>
              <a:t>calculated &amp; combined </a:t>
            </a:r>
            <a:r>
              <a:rPr sz="2000" spc="-5" dirty="0">
                <a:latin typeface="Comic Sans MS"/>
                <a:cs typeface="Comic Sans MS"/>
              </a:rPr>
              <a:t>with  experimentally observed </a:t>
            </a:r>
            <a:r>
              <a:rPr sz="2000" dirty="0">
                <a:latin typeface="Comic Sans MS"/>
                <a:cs typeface="Comic Sans MS"/>
              </a:rPr>
              <a:t>structural  </a:t>
            </a:r>
            <a:r>
              <a:rPr sz="2000" spc="-5" dirty="0">
                <a:latin typeface="Comic Sans MS"/>
                <a:cs typeface="Comic Sans MS"/>
              </a:rPr>
              <a:t>functions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9115" y="3861282"/>
            <a:ext cx="26828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104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image </a:t>
            </a:r>
            <a:r>
              <a:rPr sz="2000" dirty="0">
                <a:latin typeface="Comic Sans MS"/>
                <a:cs typeface="Comic Sans MS"/>
              </a:rPr>
              <a:t>of electron  </a:t>
            </a:r>
            <a:r>
              <a:rPr sz="2000" spc="-5" dirty="0">
                <a:latin typeface="Comic Sans MS"/>
                <a:cs typeface="Comic Sans MS"/>
              </a:rPr>
              <a:t>diffracting </a:t>
            </a:r>
            <a:r>
              <a:rPr sz="2000" dirty="0">
                <a:latin typeface="Comic Sans MS"/>
                <a:cs typeface="Comic Sans MS"/>
              </a:rPr>
              <a:t>cloud  </a:t>
            </a:r>
            <a:r>
              <a:rPr sz="2000" spc="-5" dirty="0">
                <a:latin typeface="Comic Sans MS"/>
                <a:cs typeface="Comic Sans MS"/>
              </a:rPr>
              <a:t>(electron density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map)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9940" y="5567884"/>
            <a:ext cx="2096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Protein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structure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7188" y="5202555"/>
            <a:ext cx="3957954" cy="10318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3540">
              <a:spcBef>
                <a:spcPts val="340"/>
              </a:spcBef>
            </a:pPr>
            <a:r>
              <a:rPr sz="2000" dirty="0">
                <a:latin typeface="Comic Sans MS"/>
                <a:cs typeface="Comic Sans MS"/>
              </a:rPr>
              <a:t>model </a:t>
            </a:r>
            <a:r>
              <a:rPr sz="2000" spc="-5" dirty="0">
                <a:latin typeface="Comic Sans MS"/>
                <a:cs typeface="Comic Sans MS"/>
              </a:rPr>
              <a:t>building </a:t>
            </a:r>
            <a:r>
              <a:rPr sz="2000" dirty="0">
                <a:latin typeface="Comic Sans MS"/>
                <a:cs typeface="Comic Sans MS"/>
              </a:rPr>
              <a:t>&amp;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refinement</a:t>
            </a:r>
            <a:endParaRPr sz="2000">
              <a:latin typeface="Comic Sans MS"/>
              <a:cs typeface="Comic Sans MS"/>
            </a:endParaRPr>
          </a:p>
          <a:p>
            <a:pPr marL="12700">
              <a:spcBef>
                <a:spcPts val="240"/>
              </a:spcBef>
            </a:pPr>
            <a:r>
              <a:rPr sz="2000" dirty="0">
                <a:latin typeface="Comic Sans MS"/>
                <a:cs typeface="Comic Sans MS"/>
              </a:rPr>
              <a:t>(electron </a:t>
            </a:r>
            <a:r>
              <a:rPr sz="2000" spc="-5" dirty="0">
                <a:latin typeface="Comic Sans MS"/>
                <a:cs typeface="Comic Sans MS"/>
              </a:rPr>
              <a:t>density fitting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program</a:t>
            </a:r>
            <a:endParaRPr sz="2000">
              <a:latin typeface="Comic Sans MS"/>
              <a:cs typeface="Comic Sans MS"/>
            </a:endParaRPr>
          </a:p>
          <a:p>
            <a:pPr marL="485775" algn="ctr">
              <a:spcBef>
                <a:spcPts val="240"/>
              </a:spcBef>
            </a:pPr>
            <a:r>
              <a:rPr sz="2000" dirty="0">
                <a:latin typeface="Comic Sans MS"/>
                <a:cs typeface="Comic Sans MS"/>
              </a:rPr>
              <a:t>FRODO,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TNT)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41959" y="213360"/>
            <a:ext cx="8308340" cy="683895"/>
            <a:chOff x="417959" y="213359"/>
            <a:chExt cx="8308340" cy="683895"/>
          </a:xfrm>
        </p:grpSpPr>
        <p:sp>
          <p:nvSpPr>
            <p:cNvPr id="11" name="object 11"/>
            <p:cNvSpPr/>
            <p:nvPr/>
          </p:nvSpPr>
          <p:spPr>
            <a:xfrm>
              <a:off x="417959" y="254949"/>
              <a:ext cx="8308080" cy="642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7251" y="213359"/>
              <a:ext cx="4346448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274637"/>
              <a:ext cx="8229600" cy="5635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81200" y="193016"/>
            <a:ext cx="8229600" cy="727122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495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pc="-5" dirty="0">
                <a:latin typeface="Comic Sans MS"/>
                <a:cs typeface="Comic Sans MS"/>
              </a:rPr>
              <a:t>X – </a:t>
            </a:r>
            <a:r>
              <a:rPr spc="-10" dirty="0">
                <a:latin typeface="Comic Sans MS"/>
                <a:cs typeface="Comic Sans MS"/>
              </a:rPr>
              <a:t>ray</a:t>
            </a:r>
            <a:r>
              <a:rPr spc="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crystallography</a:t>
            </a:r>
          </a:p>
        </p:txBody>
      </p:sp>
      <p:sp>
        <p:nvSpPr>
          <p:cNvPr id="15" name="object 15"/>
          <p:cNvSpPr/>
          <p:nvPr/>
        </p:nvSpPr>
        <p:spPr>
          <a:xfrm>
            <a:off x="6019801" y="1362221"/>
            <a:ext cx="686435" cy="171450"/>
          </a:xfrm>
          <a:custGeom>
            <a:avLst/>
            <a:gdLst/>
            <a:ahLst/>
            <a:cxnLst/>
            <a:rect l="l" t="t" r="r" b="b"/>
            <a:pathLst>
              <a:path w="686435" h="171450">
                <a:moveTo>
                  <a:pt x="610126" y="85578"/>
                </a:moveTo>
                <a:lnTo>
                  <a:pt x="524128" y="135743"/>
                </a:lnTo>
                <a:lnTo>
                  <a:pt x="518521" y="140795"/>
                </a:lnTo>
                <a:lnTo>
                  <a:pt x="515365" y="147395"/>
                </a:lnTo>
                <a:lnTo>
                  <a:pt x="514877" y="154709"/>
                </a:lnTo>
                <a:lnTo>
                  <a:pt x="517271" y="161905"/>
                </a:lnTo>
                <a:lnTo>
                  <a:pt x="522323" y="167512"/>
                </a:lnTo>
                <a:lnTo>
                  <a:pt x="528923" y="170668"/>
                </a:lnTo>
                <a:lnTo>
                  <a:pt x="536237" y="171156"/>
                </a:lnTo>
                <a:lnTo>
                  <a:pt x="543433" y="168763"/>
                </a:lnTo>
                <a:lnTo>
                  <a:pt x="653294" y="104628"/>
                </a:lnTo>
                <a:lnTo>
                  <a:pt x="648080" y="104628"/>
                </a:lnTo>
                <a:lnTo>
                  <a:pt x="648080" y="102088"/>
                </a:lnTo>
                <a:lnTo>
                  <a:pt x="638428" y="102088"/>
                </a:lnTo>
                <a:lnTo>
                  <a:pt x="610126" y="85578"/>
                </a:lnTo>
                <a:close/>
              </a:path>
              <a:path w="686435" h="171450">
                <a:moveTo>
                  <a:pt x="5774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577468" y="104628"/>
                </a:lnTo>
                <a:lnTo>
                  <a:pt x="610126" y="85578"/>
                </a:lnTo>
                <a:lnTo>
                  <a:pt x="577468" y="66528"/>
                </a:lnTo>
                <a:close/>
              </a:path>
              <a:path w="686435" h="171450">
                <a:moveTo>
                  <a:pt x="653294" y="66528"/>
                </a:moveTo>
                <a:lnTo>
                  <a:pt x="648080" y="66528"/>
                </a:lnTo>
                <a:lnTo>
                  <a:pt x="648080" y="104628"/>
                </a:lnTo>
                <a:lnTo>
                  <a:pt x="653294" y="104628"/>
                </a:lnTo>
                <a:lnTo>
                  <a:pt x="685926" y="85578"/>
                </a:lnTo>
                <a:lnTo>
                  <a:pt x="653294" y="66528"/>
                </a:lnTo>
                <a:close/>
              </a:path>
              <a:path w="686435" h="171450">
                <a:moveTo>
                  <a:pt x="638428" y="69068"/>
                </a:moveTo>
                <a:lnTo>
                  <a:pt x="610126" y="85578"/>
                </a:lnTo>
                <a:lnTo>
                  <a:pt x="638428" y="102088"/>
                </a:lnTo>
                <a:lnTo>
                  <a:pt x="638428" y="69068"/>
                </a:lnTo>
                <a:close/>
              </a:path>
              <a:path w="686435" h="171450">
                <a:moveTo>
                  <a:pt x="648080" y="69068"/>
                </a:moveTo>
                <a:lnTo>
                  <a:pt x="638428" y="69068"/>
                </a:lnTo>
                <a:lnTo>
                  <a:pt x="638428" y="102088"/>
                </a:lnTo>
                <a:lnTo>
                  <a:pt x="648080" y="102088"/>
                </a:lnTo>
                <a:lnTo>
                  <a:pt x="648080" y="69068"/>
                </a:lnTo>
                <a:close/>
              </a:path>
              <a:path w="686435" h="171450">
                <a:moveTo>
                  <a:pt x="536237" y="0"/>
                </a:moveTo>
                <a:lnTo>
                  <a:pt x="528923" y="488"/>
                </a:lnTo>
                <a:lnTo>
                  <a:pt x="522323" y="3643"/>
                </a:lnTo>
                <a:lnTo>
                  <a:pt x="517271" y="9251"/>
                </a:lnTo>
                <a:lnTo>
                  <a:pt x="514877" y="16446"/>
                </a:lnTo>
                <a:lnTo>
                  <a:pt x="515366" y="23760"/>
                </a:lnTo>
                <a:lnTo>
                  <a:pt x="518521" y="30360"/>
                </a:lnTo>
                <a:lnTo>
                  <a:pt x="524128" y="35413"/>
                </a:lnTo>
                <a:lnTo>
                  <a:pt x="610126" y="85578"/>
                </a:lnTo>
                <a:lnTo>
                  <a:pt x="638428" y="69068"/>
                </a:lnTo>
                <a:lnTo>
                  <a:pt x="648080" y="69068"/>
                </a:lnTo>
                <a:lnTo>
                  <a:pt x="648080" y="66528"/>
                </a:lnTo>
                <a:lnTo>
                  <a:pt x="653294" y="66528"/>
                </a:lnTo>
                <a:lnTo>
                  <a:pt x="543433" y="2393"/>
                </a:lnTo>
                <a:lnTo>
                  <a:pt x="53623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4274" y="5705624"/>
            <a:ext cx="915035" cy="171450"/>
          </a:xfrm>
          <a:custGeom>
            <a:avLst/>
            <a:gdLst/>
            <a:ahLst/>
            <a:cxnLst/>
            <a:rect l="l" t="t" r="r" b="b"/>
            <a:pathLst>
              <a:path w="915035" h="171450">
                <a:moveTo>
                  <a:pt x="149689" y="0"/>
                </a:moveTo>
                <a:lnTo>
                  <a:pt x="142493" y="2441"/>
                </a:lnTo>
                <a:lnTo>
                  <a:pt x="0" y="85575"/>
                </a:lnTo>
                <a:lnTo>
                  <a:pt x="142493" y="168697"/>
                </a:lnTo>
                <a:lnTo>
                  <a:pt x="149689" y="171144"/>
                </a:lnTo>
                <a:lnTo>
                  <a:pt x="157003" y="170670"/>
                </a:lnTo>
                <a:lnTo>
                  <a:pt x="163603" y="167498"/>
                </a:lnTo>
                <a:lnTo>
                  <a:pt x="168655" y="161851"/>
                </a:lnTo>
                <a:lnTo>
                  <a:pt x="171049" y="154690"/>
                </a:lnTo>
                <a:lnTo>
                  <a:pt x="170560" y="147402"/>
                </a:lnTo>
                <a:lnTo>
                  <a:pt x="167405" y="140824"/>
                </a:lnTo>
                <a:lnTo>
                  <a:pt x="161798" y="135791"/>
                </a:lnTo>
                <a:lnTo>
                  <a:pt x="108370" y="104625"/>
                </a:lnTo>
                <a:lnTo>
                  <a:pt x="37845" y="104625"/>
                </a:lnTo>
                <a:lnTo>
                  <a:pt x="37845" y="66525"/>
                </a:lnTo>
                <a:lnTo>
                  <a:pt x="108349" y="66525"/>
                </a:lnTo>
                <a:lnTo>
                  <a:pt x="161798" y="35347"/>
                </a:lnTo>
                <a:lnTo>
                  <a:pt x="167405" y="30321"/>
                </a:lnTo>
                <a:lnTo>
                  <a:pt x="170561" y="23747"/>
                </a:lnTo>
                <a:lnTo>
                  <a:pt x="171049" y="16460"/>
                </a:lnTo>
                <a:lnTo>
                  <a:pt x="168655" y="9299"/>
                </a:lnTo>
                <a:lnTo>
                  <a:pt x="163603" y="3646"/>
                </a:lnTo>
                <a:lnTo>
                  <a:pt x="157003" y="474"/>
                </a:lnTo>
                <a:lnTo>
                  <a:pt x="149689" y="0"/>
                </a:lnTo>
                <a:close/>
              </a:path>
              <a:path w="915035" h="171450">
                <a:moveTo>
                  <a:pt x="108349" y="66525"/>
                </a:moveTo>
                <a:lnTo>
                  <a:pt x="37845" y="66525"/>
                </a:lnTo>
                <a:lnTo>
                  <a:pt x="37845" y="104625"/>
                </a:lnTo>
                <a:lnTo>
                  <a:pt x="108370" y="104625"/>
                </a:lnTo>
                <a:lnTo>
                  <a:pt x="103907" y="102022"/>
                </a:lnTo>
                <a:lnTo>
                  <a:pt x="47497" y="102022"/>
                </a:lnTo>
                <a:lnTo>
                  <a:pt x="47497" y="69116"/>
                </a:lnTo>
                <a:lnTo>
                  <a:pt x="103907" y="69116"/>
                </a:lnTo>
                <a:lnTo>
                  <a:pt x="108349" y="66525"/>
                </a:lnTo>
                <a:close/>
              </a:path>
              <a:path w="915035" h="171450">
                <a:moveTo>
                  <a:pt x="914526" y="66525"/>
                </a:moveTo>
                <a:lnTo>
                  <a:pt x="108349" y="66525"/>
                </a:lnTo>
                <a:lnTo>
                  <a:pt x="75702" y="85569"/>
                </a:lnTo>
                <a:lnTo>
                  <a:pt x="108370" y="104625"/>
                </a:lnTo>
                <a:lnTo>
                  <a:pt x="914526" y="104625"/>
                </a:lnTo>
                <a:lnTo>
                  <a:pt x="914526" y="66525"/>
                </a:lnTo>
                <a:close/>
              </a:path>
              <a:path w="915035" h="171450">
                <a:moveTo>
                  <a:pt x="47497" y="69116"/>
                </a:moveTo>
                <a:lnTo>
                  <a:pt x="47497" y="102022"/>
                </a:lnTo>
                <a:lnTo>
                  <a:pt x="75702" y="85569"/>
                </a:lnTo>
                <a:lnTo>
                  <a:pt x="47497" y="69116"/>
                </a:lnTo>
                <a:close/>
              </a:path>
              <a:path w="915035" h="171450">
                <a:moveTo>
                  <a:pt x="75702" y="85569"/>
                </a:moveTo>
                <a:lnTo>
                  <a:pt x="47497" y="102022"/>
                </a:lnTo>
                <a:lnTo>
                  <a:pt x="103907" y="102022"/>
                </a:lnTo>
                <a:lnTo>
                  <a:pt x="75702" y="85569"/>
                </a:lnTo>
                <a:close/>
              </a:path>
              <a:path w="915035" h="171450">
                <a:moveTo>
                  <a:pt x="103907" y="69116"/>
                </a:moveTo>
                <a:lnTo>
                  <a:pt x="47497" y="69116"/>
                </a:lnTo>
                <a:lnTo>
                  <a:pt x="75702" y="85569"/>
                </a:lnTo>
                <a:lnTo>
                  <a:pt x="103907" y="691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816100" y="1905000"/>
            <a:ext cx="8331200" cy="4432300"/>
            <a:chOff x="292100" y="1905000"/>
            <a:chExt cx="8331200" cy="4432300"/>
          </a:xfrm>
        </p:grpSpPr>
        <p:sp>
          <p:nvSpPr>
            <p:cNvPr id="18" name="object 18"/>
            <p:cNvSpPr/>
            <p:nvPr/>
          </p:nvSpPr>
          <p:spPr>
            <a:xfrm>
              <a:off x="4800600" y="4105427"/>
              <a:ext cx="2066925" cy="1152525"/>
            </a:xfrm>
            <a:custGeom>
              <a:avLst/>
              <a:gdLst/>
              <a:ahLst/>
              <a:cxnLst/>
              <a:rect l="l" t="t" r="r" b="b"/>
              <a:pathLst>
                <a:path w="2066925" h="1152525">
                  <a:moveTo>
                    <a:pt x="685927" y="85572"/>
                  </a:moveTo>
                  <a:lnTo>
                    <a:pt x="653288" y="66522"/>
                  </a:lnTo>
                  <a:lnTo>
                    <a:pt x="543433" y="2387"/>
                  </a:lnTo>
                  <a:lnTo>
                    <a:pt x="536232" y="0"/>
                  </a:lnTo>
                  <a:lnTo>
                    <a:pt x="528916" y="482"/>
                  </a:lnTo>
                  <a:lnTo>
                    <a:pt x="522312" y="3644"/>
                  </a:lnTo>
                  <a:lnTo>
                    <a:pt x="517271" y="9245"/>
                  </a:lnTo>
                  <a:lnTo>
                    <a:pt x="514870" y="16446"/>
                  </a:lnTo>
                  <a:lnTo>
                    <a:pt x="515366" y="23761"/>
                  </a:lnTo>
                  <a:lnTo>
                    <a:pt x="518515" y="30365"/>
                  </a:lnTo>
                  <a:lnTo>
                    <a:pt x="524129" y="35407"/>
                  </a:lnTo>
                  <a:lnTo>
                    <a:pt x="577456" y="66522"/>
                  </a:lnTo>
                  <a:lnTo>
                    <a:pt x="0" y="66522"/>
                  </a:lnTo>
                  <a:lnTo>
                    <a:pt x="0" y="104622"/>
                  </a:lnTo>
                  <a:lnTo>
                    <a:pt x="577456" y="104622"/>
                  </a:lnTo>
                  <a:lnTo>
                    <a:pt x="524129" y="135737"/>
                  </a:lnTo>
                  <a:lnTo>
                    <a:pt x="518515" y="140792"/>
                  </a:lnTo>
                  <a:lnTo>
                    <a:pt x="515366" y="147396"/>
                  </a:lnTo>
                  <a:lnTo>
                    <a:pt x="514870" y="154711"/>
                  </a:lnTo>
                  <a:lnTo>
                    <a:pt x="517271" y="161899"/>
                  </a:lnTo>
                  <a:lnTo>
                    <a:pt x="522312" y="167513"/>
                  </a:lnTo>
                  <a:lnTo>
                    <a:pt x="528916" y="170662"/>
                  </a:lnTo>
                  <a:lnTo>
                    <a:pt x="536232" y="171157"/>
                  </a:lnTo>
                  <a:lnTo>
                    <a:pt x="543433" y="168757"/>
                  </a:lnTo>
                  <a:lnTo>
                    <a:pt x="653288" y="104622"/>
                  </a:lnTo>
                  <a:lnTo>
                    <a:pt x="685927" y="85572"/>
                  </a:lnTo>
                  <a:close/>
                </a:path>
                <a:path w="2066925" h="1152525">
                  <a:moveTo>
                    <a:pt x="2066772" y="1002817"/>
                  </a:moveTo>
                  <a:lnTo>
                    <a:pt x="2066290" y="995502"/>
                  </a:lnTo>
                  <a:lnTo>
                    <a:pt x="2063127" y="988898"/>
                  </a:lnTo>
                  <a:lnTo>
                    <a:pt x="2057527" y="983843"/>
                  </a:lnTo>
                  <a:lnTo>
                    <a:pt x="2050326" y="981456"/>
                  </a:lnTo>
                  <a:lnTo>
                    <a:pt x="2043010" y="981938"/>
                  </a:lnTo>
                  <a:lnTo>
                    <a:pt x="2036406" y="985100"/>
                  </a:lnTo>
                  <a:lnTo>
                    <a:pt x="2031365" y="990701"/>
                  </a:lnTo>
                  <a:lnTo>
                    <a:pt x="2000250" y="1044054"/>
                  </a:lnTo>
                  <a:lnTo>
                    <a:pt x="2000250" y="771372"/>
                  </a:lnTo>
                  <a:lnTo>
                    <a:pt x="1962150" y="771372"/>
                  </a:lnTo>
                  <a:lnTo>
                    <a:pt x="1962150" y="1044054"/>
                  </a:lnTo>
                  <a:lnTo>
                    <a:pt x="1931035" y="990701"/>
                  </a:lnTo>
                  <a:lnTo>
                    <a:pt x="1925980" y="985100"/>
                  </a:lnTo>
                  <a:lnTo>
                    <a:pt x="1919376" y="981938"/>
                  </a:lnTo>
                  <a:lnTo>
                    <a:pt x="1912061" y="981456"/>
                  </a:lnTo>
                  <a:lnTo>
                    <a:pt x="1904873" y="983843"/>
                  </a:lnTo>
                  <a:lnTo>
                    <a:pt x="1899259" y="988898"/>
                  </a:lnTo>
                  <a:lnTo>
                    <a:pt x="1896110" y="995502"/>
                  </a:lnTo>
                  <a:lnTo>
                    <a:pt x="1895614" y="1002817"/>
                  </a:lnTo>
                  <a:lnTo>
                    <a:pt x="1898015" y="1010005"/>
                  </a:lnTo>
                  <a:lnTo>
                    <a:pt x="1981200" y="1152499"/>
                  </a:lnTo>
                  <a:lnTo>
                    <a:pt x="2003285" y="1114653"/>
                  </a:lnTo>
                  <a:lnTo>
                    <a:pt x="2064385" y="1010005"/>
                  </a:lnTo>
                  <a:lnTo>
                    <a:pt x="2066772" y="100281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6400" y="3962400"/>
              <a:ext cx="2895600" cy="990600"/>
            </a:xfrm>
            <a:custGeom>
              <a:avLst/>
              <a:gdLst/>
              <a:ahLst/>
              <a:cxnLst/>
              <a:rect l="l" t="t" r="r" b="b"/>
              <a:pathLst>
                <a:path w="2895600" h="990600">
                  <a:moveTo>
                    <a:pt x="27305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65100" y="990600"/>
                  </a:lnTo>
                  <a:lnTo>
                    <a:pt x="2895600" y="990600"/>
                  </a:lnTo>
                  <a:lnTo>
                    <a:pt x="2895600" y="165100"/>
                  </a:lnTo>
                  <a:lnTo>
                    <a:pt x="2730500" y="0"/>
                  </a:lnTo>
                  <a:close/>
                </a:path>
              </a:pathLst>
            </a:custGeom>
            <a:solidFill>
              <a:srgbClr val="6F2F9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86400" y="3962400"/>
              <a:ext cx="2895600" cy="990600"/>
            </a:xfrm>
            <a:custGeom>
              <a:avLst/>
              <a:gdLst/>
              <a:ahLst/>
              <a:cxnLst/>
              <a:rect l="l" t="t" r="r" b="b"/>
              <a:pathLst>
                <a:path w="2895600" h="990600">
                  <a:moveTo>
                    <a:pt x="0" y="0"/>
                  </a:moveTo>
                  <a:lnTo>
                    <a:pt x="2730500" y="0"/>
                  </a:lnTo>
                  <a:lnTo>
                    <a:pt x="2895600" y="165100"/>
                  </a:lnTo>
                  <a:lnTo>
                    <a:pt x="2895600" y="990600"/>
                  </a:lnTo>
                  <a:lnTo>
                    <a:pt x="165100" y="990600"/>
                  </a:lnTo>
                  <a:lnTo>
                    <a:pt x="0" y="8255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19600" y="5257800"/>
              <a:ext cx="4191000" cy="1066800"/>
            </a:xfrm>
            <a:custGeom>
              <a:avLst/>
              <a:gdLst/>
              <a:ahLst/>
              <a:cxnLst/>
              <a:rect l="l" t="t" r="r" b="b"/>
              <a:pathLst>
                <a:path w="4191000" h="1066800">
                  <a:moveTo>
                    <a:pt x="4013200" y="0"/>
                  </a:moveTo>
                  <a:lnTo>
                    <a:pt x="177800" y="0"/>
                  </a:lnTo>
                  <a:lnTo>
                    <a:pt x="0" y="177800"/>
                  </a:lnTo>
                  <a:lnTo>
                    <a:pt x="0" y="1066800"/>
                  </a:lnTo>
                  <a:lnTo>
                    <a:pt x="4191000" y="1066800"/>
                  </a:lnTo>
                  <a:lnTo>
                    <a:pt x="4191000" y="177800"/>
                  </a:lnTo>
                  <a:lnTo>
                    <a:pt x="4013200" y="0"/>
                  </a:lnTo>
                  <a:close/>
                </a:path>
              </a:pathLst>
            </a:custGeom>
            <a:solidFill>
              <a:srgbClr val="6F2F9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67021" y="3048000"/>
              <a:ext cx="171450" cy="534035"/>
            </a:xfrm>
            <a:custGeom>
              <a:avLst/>
              <a:gdLst/>
              <a:ahLst/>
              <a:cxnLst/>
              <a:rect l="l" t="t" r="r" b="b"/>
              <a:pathLst>
                <a:path w="171450" h="534035">
                  <a:moveTo>
                    <a:pt x="16446" y="362477"/>
                  </a:moveTo>
                  <a:lnTo>
                    <a:pt x="9251" y="364871"/>
                  </a:lnTo>
                  <a:lnTo>
                    <a:pt x="3643" y="369923"/>
                  </a:lnTo>
                  <a:lnTo>
                    <a:pt x="488" y="376523"/>
                  </a:lnTo>
                  <a:lnTo>
                    <a:pt x="0" y="383837"/>
                  </a:lnTo>
                  <a:lnTo>
                    <a:pt x="2393" y="391033"/>
                  </a:lnTo>
                  <a:lnTo>
                    <a:pt x="85578" y="533526"/>
                  </a:lnTo>
                  <a:lnTo>
                    <a:pt x="107671" y="495680"/>
                  </a:lnTo>
                  <a:lnTo>
                    <a:pt x="66528" y="495680"/>
                  </a:lnTo>
                  <a:lnTo>
                    <a:pt x="66528" y="425068"/>
                  </a:lnTo>
                  <a:lnTo>
                    <a:pt x="35413" y="371728"/>
                  </a:lnTo>
                  <a:lnTo>
                    <a:pt x="30360" y="366121"/>
                  </a:lnTo>
                  <a:lnTo>
                    <a:pt x="23760" y="362966"/>
                  </a:lnTo>
                  <a:lnTo>
                    <a:pt x="16446" y="362477"/>
                  </a:lnTo>
                  <a:close/>
                </a:path>
                <a:path w="171450" h="534035">
                  <a:moveTo>
                    <a:pt x="66528" y="425068"/>
                  </a:moveTo>
                  <a:lnTo>
                    <a:pt x="66528" y="495680"/>
                  </a:lnTo>
                  <a:lnTo>
                    <a:pt x="104628" y="495680"/>
                  </a:lnTo>
                  <a:lnTo>
                    <a:pt x="104628" y="486028"/>
                  </a:lnTo>
                  <a:lnTo>
                    <a:pt x="69068" y="486028"/>
                  </a:lnTo>
                  <a:lnTo>
                    <a:pt x="85578" y="457726"/>
                  </a:lnTo>
                  <a:lnTo>
                    <a:pt x="66528" y="425068"/>
                  </a:lnTo>
                  <a:close/>
                </a:path>
                <a:path w="171450" h="534035">
                  <a:moveTo>
                    <a:pt x="154709" y="362477"/>
                  </a:moveTo>
                  <a:lnTo>
                    <a:pt x="147395" y="362966"/>
                  </a:lnTo>
                  <a:lnTo>
                    <a:pt x="140795" y="366121"/>
                  </a:lnTo>
                  <a:lnTo>
                    <a:pt x="135743" y="371728"/>
                  </a:lnTo>
                  <a:lnTo>
                    <a:pt x="104628" y="425068"/>
                  </a:lnTo>
                  <a:lnTo>
                    <a:pt x="104628" y="495680"/>
                  </a:lnTo>
                  <a:lnTo>
                    <a:pt x="107671" y="495680"/>
                  </a:lnTo>
                  <a:lnTo>
                    <a:pt x="168763" y="391033"/>
                  </a:lnTo>
                  <a:lnTo>
                    <a:pt x="171156" y="383837"/>
                  </a:lnTo>
                  <a:lnTo>
                    <a:pt x="170668" y="376523"/>
                  </a:lnTo>
                  <a:lnTo>
                    <a:pt x="167512" y="369923"/>
                  </a:lnTo>
                  <a:lnTo>
                    <a:pt x="161905" y="364871"/>
                  </a:lnTo>
                  <a:lnTo>
                    <a:pt x="154709" y="362477"/>
                  </a:lnTo>
                  <a:close/>
                </a:path>
                <a:path w="171450" h="534035">
                  <a:moveTo>
                    <a:pt x="85578" y="457726"/>
                  </a:moveTo>
                  <a:lnTo>
                    <a:pt x="69068" y="486028"/>
                  </a:lnTo>
                  <a:lnTo>
                    <a:pt x="102088" y="486028"/>
                  </a:lnTo>
                  <a:lnTo>
                    <a:pt x="85578" y="457726"/>
                  </a:lnTo>
                  <a:close/>
                </a:path>
                <a:path w="171450" h="534035">
                  <a:moveTo>
                    <a:pt x="104628" y="425068"/>
                  </a:moveTo>
                  <a:lnTo>
                    <a:pt x="85578" y="457726"/>
                  </a:lnTo>
                  <a:lnTo>
                    <a:pt x="102088" y="486028"/>
                  </a:lnTo>
                  <a:lnTo>
                    <a:pt x="104628" y="486028"/>
                  </a:lnTo>
                  <a:lnTo>
                    <a:pt x="104628" y="425068"/>
                  </a:lnTo>
                  <a:close/>
                </a:path>
                <a:path w="171450" h="534035">
                  <a:moveTo>
                    <a:pt x="104628" y="0"/>
                  </a:moveTo>
                  <a:lnTo>
                    <a:pt x="66528" y="0"/>
                  </a:lnTo>
                  <a:lnTo>
                    <a:pt x="66528" y="425068"/>
                  </a:lnTo>
                  <a:lnTo>
                    <a:pt x="85578" y="457726"/>
                  </a:lnTo>
                  <a:lnTo>
                    <a:pt x="104628" y="425068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3400" y="2209800"/>
              <a:ext cx="2514600" cy="990600"/>
            </a:xfrm>
            <a:custGeom>
              <a:avLst/>
              <a:gdLst/>
              <a:ahLst/>
              <a:cxnLst/>
              <a:rect l="l" t="t" r="r" b="b"/>
              <a:pathLst>
                <a:path w="2514600" h="990600">
                  <a:moveTo>
                    <a:pt x="2349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2349500" y="990600"/>
                  </a:lnTo>
                  <a:lnTo>
                    <a:pt x="2393391" y="984702"/>
                  </a:lnTo>
                  <a:lnTo>
                    <a:pt x="2432830" y="968059"/>
                  </a:lnTo>
                  <a:lnTo>
                    <a:pt x="2466244" y="942244"/>
                  </a:lnTo>
                  <a:lnTo>
                    <a:pt x="2492059" y="908830"/>
                  </a:lnTo>
                  <a:lnTo>
                    <a:pt x="2508702" y="869391"/>
                  </a:lnTo>
                  <a:lnTo>
                    <a:pt x="2514600" y="825500"/>
                  </a:lnTo>
                  <a:lnTo>
                    <a:pt x="2514600" y="165100"/>
                  </a:lnTo>
                  <a:lnTo>
                    <a:pt x="2508702" y="121208"/>
                  </a:lnTo>
                  <a:lnTo>
                    <a:pt x="2492059" y="81769"/>
                  </a:lnTo>
                  <a:lnTo>
                    <a:pt x="2466244" y="48355"/>
                  </a:lnTo>
                  <a:lnTo>
                    <a:pt x="2432830" y="22540"/>
                  </a:lnTo>
                  <a:lnTo>
                    <a:pt x="2393391" y="5897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6F2F9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3400" y="2209800"/>
              <a:ext cx="2514600" cy="990600"/>
            </a:xfrm>
            <a:custGeom>
              <a:avLst/>
              <a:gdLst/>
              <a:ahLst/>
              <a:cxnLst/>
              <a:rect l="l" t="t" r="r" b="b"/>
              <a:pathLst>
                <a:path w="2514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2349500" y="0"/>
                  </a:lnTo>
                  <a:lnTo>
                    <a:pt x="2393391" y="5897"/>
                  </a:lnTo>
                  <a:lnTo>
                    <a:pt x="2432830" y="22540"/>
                  </a:lnTo>
                  <a:lnTo>
                    <a:pt x="2466244" y="48355"/>
                  </a:lnTo>
                  <a:lnTo>
                    <a:pt x="2492059" y="81769"/>
                  </a:lnTo>
                  <a:lnTo>
                    <a:pt x="2508702" y="121208"/>
                  </a:lnTo>
                  <a:lnTo>
                    <a:pt x="2514600" y="165100"/>
                  </a:lnTo>
                  <a:lnTo>
                    <a:pt x="2514600" y="825500"/>
                  </a:lnTo>
                  <a:lnTo>
                    <a:pt x="2508702" y="869391"/>
                  </a:lnTo>
                  <a:lnTo>
                    <a:pt x="2492059" y="908830"/>
                  </a:lnTo>
                  <a:lnTo>
                    <a:pt x="2466244" y="942244"/>
                  </a:lnTo>
                  <a:lnTo>
                    <a:pt x="2432830" y="968059"/>
                  </a:lnTo>
                  <a:lnTo>
                    <a:pt x="2393391" y="984702"/>
                  </a:lnTo>
                  <a:lnTo>
                    <a:pt x="2349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3400" y="3581400"/>
              <a:ext cx="4191000" cy="1295400"/>
            </a:xfrm>
            <a:custGeom>
              <a:avLst/>
              <a:gdLst/>
              <a:ahLst/>
              <a:cxnLst/>
              <a:rect l="l" t="t" r="r" b="b"/>
              <a:pathLst>
                <a:path w="4191000" h="1295400">
                  <a:moveTo>
                    <a:pt x="3975100" y="0"/>
                  </a:moveTo>
                  <a:lnTo>
                    <a:pt x="215900" y="0"/>
                  </a:ln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295400"/>
                  </a:lnTo>
                  <a:lnTo>
                    <a:pt x="4191000" y="1295400"/>
                  </a:lnTo>
                  <a:lnTo>
                    <a:pt x="4191000" y="215900"/>
                  </a:lnTo>
                  <a:lnTo>
                    <a:pt x="3975100" y="0"/>
                  </a:lnTo>
                  <a:close/>
                </a:path>
              </a:pathLst>
            </a:custGeom>
            <a:solidFill>
              <a:srgbClr val="6F2F9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7472" y="2657621"/>
              <a:ext cx="915035" cy="171450"/>
            </a:xfrm>
            <a:custGeom>
              <a:avLst/>
              <a:gdLst/>
              <a:ahLst/>
              <a:cxnLst/>
              <a:rect l="l" t="t" r="r" b="b"/>
              <a:pathLst>
                <a:path w="915035" h="171450">
                  <a:moveTo>
                    <a:pt x="149689" y="0"/>
                  </a:moveTo>
                  <a:lnTo>
                    <a:pt x="142493" y="2393"/>
                  </a:lnTo>
                  <a:lnTo>
                    <a:pt x="0" y="85578"/>
                  </a:lnTo>
                  <a:lnTo>
                    <a:pt x="142493" y="168763"/>
                  </a:lnTo>
                  <a:lnTo>
                    <a:pt x="149689" y="171156"/>
                  </a:lnTo>
                  <a:lnTo>
                    <a:pt x="157003" y="170668"/>
                  </a:lnTo>
                  <a:lnTo>
                    <a:pt x="163603" y="167512"/>
                  </a:lnTo>
                  <a:lnTo>
                    <a:pt x="168655" y="161905"/>
                  </a:lnTo>
                  <a:lnTo>
                    <a:pt x="171049" y="154709"/>
                  </a:lnTo>
                  <a:lnTo>
                    <a:pt x="170560" y="147395"/>
                  </a:lnTo>
                  <a:lnTo>
                    <a:pt x="167405" y="140795"/>
                  </a:lnTo>
                  <a:lnTo>
                    <a:pt x="161798" y="135743"/>
                  </a:lnTo>
                  <a:lnTo>
                    <a:pt x="108458" y="104628"/>
                  </a:lnTo>
                  <a:lnTo>
                    <a:pt x="37846" y="104628"/>
                  </a:lnTo>
                  <a:lnTo>
                    <a:pt x="37846" y="66528"/>
                  </a:lnTo>
                  <a:lnTo>
                    <a:pt x="108458" y="66528"/>
                  </a:lnTo>
                  <a:lnTo>
                    <a:pt x="161798" y="35413"/>
                  </a:lnTo>
                  <a:lnTo>
                    <a:pt x="167405" y="30360"/>
                  </a:lnTo>
                  <a:lnTo>
                    <a:pt x="170561" y="23760"/>
                  </a:lnTo>
                  <a:lnTo>
                    <a:pt x="171049" y="16446"/>
                  </a:lnTo>
                  <a:lnTo>
                    <a:pt x="168655" y="9251"/>
                  </a:lnTo>
                  <a:lnTo>
                    <a:pt x="163603" y="3643"/>
                  </a:lnTo>
                  <a:lnTo>
                    <a:pt x="157003" y="488"/>
                  </a:lnTo>
                  <a:lnTo>
                    <a:pt x="149689" y="0"/>
                  </a:lnTo>
                  <a:close/>
                </a:path>
                <a:path w="915035" h="171450">
                  <a:moveTo>
                    <a:pt x="108458" y="66528"/>
                  </a:moveTo>
                  <a:lnTo>
                    <a:pt x="37846" y="66528"/>
                  </a:lnTo>
                  <a:lnTo>
                    <a:pt x="37846" y="104628"/>
                  </a:lnTo>
                  <a:lnTo>
                    <a:pt x="108458" y="104628"/>
                  </a:lnTo>
                  <a:lnTo>
                    <a:pt x="104103" y="102088"/>
                  </a:lnTo>
                  <a:lnTo>
                    <a:pt x="47498" y="102088"/>
                  </a:lnTo>
                  <a:lnTo>
                    <a:pt x="47498" y="69068"/>
                  </a:lnTo>
                  <a:lnTo>
                    <a:pt x="104103" y="69068"/>
                  </a:lnTo>
                  <a:lnTo>
                    <a:pt x="108458" y="66528"/>
                  </a:lnTo>
                  <a:close/>
                </a:path>
                <a:path w="915035" h="171450">
                  <a:moveTo>
                    <a:pt x="914526" y="66528"/>
                  </a:moveTo>
                  <a:lnTo>
                    <a:pt x="108458" y="66528"/>
                  </a:lnTo>
                  <a:lnTo>
                    <a:pt x="75800" y="85578"/>
                  </a:lnTo>
                  <a:lnTo>
                    <a:pt x="108458" y="104628"/>
                  </a:lnTo>
                  <a:lnTo>
                    <a:pt x="914526" y="104628"/>
                  </a:lnTo>
                  <a:lnTo>
                    <a:pt x="914526" y="66528"/>
                  </a:lnTo>
                  <a:close/>
                </a:path>
                <a:path w="915035" h="171450">
                  <a:moveTo>
                    <a:pt x="47498" y="69068"/>
                  </a:moveTo>
                  <a:lnTo>
                    <a:pt x="47498" y="102088"/>
                  </a:lnTo>
                  <a:lnTo>
                    <a:pt x="75800" y="85578"/>
                  </a:lnTo>
                  <a:lnTo>
                    <a:pt x="47498" y="69068"/>
                  </a:lnTo>
                  <a:close/>
                </a:path>
                <a:path w="915035" h="171450">
                  <a:moveTo>
                    <a:pt x="75800" y="85578"/>
                  </a:moveTo>
                  <a:lnTo>
                    <a:pt x="47498" y="102088"/>
                  </a:lnTo>
                  <a:lnTo>
                    <a:pt x="104103" y="102088"/>
                  </a:lnTo>
                  <a:lnTo>
                    <a:pt x="75800" y="85578"/>
                  </a:lnTo>
                  <a:close/>
                </a:path>
                <a:path w="915035" h="171450">
                  <a:moveTo>
                    <a:pt x="104103" y="69068"/>
                  </a:moveTo>
                  <a:lnTo>
                    <a:pt x="47498" y="69068"/>
                  </a:lnTo>
                  <a:lnTo>
                    <a:pt x="75800" y="85578"/>
                  </a:lnTo>
                  <a:lnTo>
                    <a:pt x="104103" y="6906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3400" y="3581400"/>
              <a:ext cx="4191000" cy="1295400"/>
            </a:xfrm>
            <a:custGeom>
              <a:avLst/>
              <a:gdLst/>
              <a:ahLst/>
              <a:cxnLst/>
              <a:rect l="l" t="t" r="r" b="b"/>
              <a:pathLst>
                <a:path w="4191000" h="1295400">
                  <a:moveTo>
                    <a:pt x="215900" y="0"/>
                  </a:moveTo>
                  <a:lnTo>
                    <a:pt x="3975100" y="0"/>
                  </a:lnTo>
                  <a:lnTo>
                    <a:pt x="4191000" y="215900"/>
                  </a:lnTo>
                  <a:lnTo>
                    <a:pt x="4191000" y="1295400"/>
                  </a:lnTo>
                  <a:lnTo>
                    <a:pt x="0" y="1295400"/>
                  </a:lnTo>
                  <a:lnTo>
                    <a:pt x="0" y="215900"/>
                  </a:lnTo>
                  <a:lnTo>
                    <a:pt x="5701" y="166391"/>
                  </a:lnTo>
                  <a:lnTo>
                    <a:pt x="21943" y="120946"/>
                  </a:lnTo>
                  <a:lnTo>
                    <a:pt x="47430" y="80859"/>
                  </a:lnTo>
                  <a:lnTo>
                    <a:pt x="80864" y="47426"/>
                  </a:lnTo>
                  <a:lnTo>
                    <a:pt x="120951" y="21941"/>
                  </a:lnTo>
                  <a:lnTo>
                    <a:pt x="166395" y="5701"/>
                  </a:lnTo>
                  <a:lnTo>
                    <a:pt x="215900" y="0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800" y="5410200"/>
              <a:ext cx="2514600" cy="685800"/>
            </a:xfrm>
            <a:custGeom>
              <a:avLst/>
              <a:gdLst/>
              <a:ahLst/>
              <a:cxnLst/>
              <a:rect l="l" t="t" r="r" b="b"/>
              <a:pathLst>
                <a:path w="2514600" h="685800">
                  <a:moveTo>
                    <a:pt x="1257300" y="0"/>
                  </a:moveTo>
                  <a:lnTo>
                    <a:pt x="0" y="342900"/>
                  </a:lnTo>
                  <a:lnTo>
                    <a:pt x="1257300" y="685800"/>
                  </a:lnTo>
                  <a:lnTo>
                    <a:pt x="2514600" y="34290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6F2F9F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4800" y="5410200"/>
              <a:ext cx="2514600" cy="685800"/>
            </a:xfrm>
            <a:custGeom>
              <a:avLst/>
              <a:gdLst/>
              <a:ahLst/>
              <a:cxnLst/>
              <a:rect l="l" t="t" r="r" b="b"/>
              <a:pathLst>
                <a:path w="2514600" h="685800">
                  <a:moveTo>
                    <a:pt x="0" y="342900"/>
                  </a:moveTo>
                  <a:lnTo>
                    <a:pt x="1257300" y="0"/>
                  </a:lnTo>
                  <a:lnTo>
                    <a:pt x="2514600" y="342900"/>
                  </a:lnTo>
                  <a:lnTo>
                    <a:pt x="12573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91421" y="1905000"/>
              <a:ext cx="171450" cy="381635"/>
            </a:xfrm>
            <a:custGeom>
              <a:avLst/>
              <a:gdLst/>
              <a:ahLst/>
              <a:cxnLst/>
              <a:rect l="l" t="t" r="r" b="b"/>
              <a:pathLst>
                <a:path w="171450" h="381635">
                  <a:moveTo>
                    <a:pt x="23760" y="210566"/>
                  </a:moveTo>
                  <a:lnTo>
                    <a:pt x="14978" y="210566"/>
                  </a:lnTo>
                  <a:lnTo>
                    <a:pt x="9251" y="212471"/>
                  </a:lnTo>
                  <a:lnTo>
                    <a:pt x="3643" y="217523"/>
                  </a:lnTo>
                  <a:lnTo>
                    <a:pt x="488" y="224123"/>
                  </a:lnTo>
                  <a:lnTo>
                    <a:pt x="0" y="231437"/>
                  </a:lnTo>
                  <a:lnTo>
                    <a:pt x="2393" y="238633"/>
                  </a:lnTo>
                  <a:lnTo>
                    <a:pt x="85578" y="381126"/>
                  </a:lnTo>
                  <a:lnTo>
                    <a:pt x="107671" y="343280"/>
                  </a:lnTo>
                  <a:lnTo>
                    <a:pt x="66528" y="343280"/>
                  </a:lnTo>
                  <a:lnTo>
                    <a:pt x="66528" y="272669"/>
                  </a:lnTo>
                  <a:lnTo>
                    <a:pt x="35413" y="219328"/>
                  </a:lnTo>
                  <a:lnTo>
                    <a:pt x="30360" y="213721"/>
                  </a:lnTo>
                  <a:lnTo>
                    <a:pt x="23760" y="210566"/>
                  </a:lnTo>
                  <a:close/>
                </a:path>
                <a:path w="171450" h="381635">
                  <a:moveTo>
                    <a:pt x="66528" y="272669"/>
                  </a:moveTo>
                  <a:lnTo>
                    <a:pt x="66528" y="343280"/>
                  </a:lnTo>
                  <a:lnTo>
                    <a:pt x="104628" y="343280"/>
                  </a:lnTo>
                  <a:lnTo>
                    <a:pt x="104628" y="333628"/>
                  </a:lnTo>
                  <a:lnTo>
                    <a:pt x="69068" y="333628"/>
                  </a:lnTo>
                  <a:lnTo>
                    <a:pt x="85578" y="305326"/>
                  </a:lnTo>
                  <a:lnTo>
                    <a:pt x="66528" y="272669"/>
                  </a:lnTo>
                  <a:close/>
                </a:path>
                <a:path w="171450" h="381635">
                  <a:moveTo>
                    <a:pt x="154709" y="210077"/>
                  </a:moveTo>
                  <a:lnTo>
                    <a:pt x="147395" y="210566"/>
                  </a:lnTo>
                  <a:lnTo>
                    <a:pt x="140795" y="213721"/>
                  </a:lnTo>
                  <a:lnTo>
                    <a:pt x="135743" y="219328"/>
                  </a:lnTo>
                  <a:lnTo>
                    <a:pt x="104628" y="272669"/>
                  </a:lnTo>
                  <a:lnTo>
                    <a:pt x="104628" y="343280"/>
                  </a:lnTo>
                  <a:lnTo>
                    <a:pt x="107671" y="343280"/>
                  </a:lnTo>
                  <a:lnTo>
                    <a:pt x="168763" y="238633"/>
                  </a:lnTo>
                  <a:lnTo>
                    <a:pt x="171156" y="231437"/>
                  </a:lnTo>
                  <a:lnTo>
                    <a:pt x="170668" y="224123"/>
                  </a:lnTo>
                  <a:lnTo>
                    <a:pt x="167512" y="217523"/>
                  </a:lnTo>
                  <a:lnTo>
                    <a:pt x="161905" y="212471"/>
                  </a:lnTo>
                  <a:lnTo>
                    <a:pt x="154709" y="210077"/>
                  </a:lnTo>
                  <a:close/>
                </a:path>
                <a:path w="171450" h="381635">
                  <a:moveTo>
                    <a:pt x="85578" y="305326"/>
                  </a:moveTo>
                  <a:lnTo>
                    <a:pt x="69068" y="333628"/>
                  </a:lnTo>
                  <a:lnTo>
                    <a:pt x="102088" y="333628"/>
                  </a:lnTo>
                  <a:lnTo>
                    <a:pt x="85578" y="305326"/>
                  </a:lnTo>
                  <a:close/>
                </a:path>
                <a:path w="171450" h="381635">
                  <a:moveTo>
                    <a:pt x="104628" y="272669"/>
                  </a:moveTo>
                  <a:lnTo>
                    <a:pt x="85578" y="305326"/>
                  </a:lnTo>
                  <a:lnTo>
                    <a:pt x="102088" y="333628"/>
                  </a:lnTo>
                  <a:lnTo>
                    <a:pt x="104628" y="333628"/>
                  </a:lnTo>
                  <a:lnTo>
                    <a:pt x="104628" y="272669"/>
                  </a:lnTo>
                  <a:close/>
                </a:path>
                <a:path w="171450" h="381635">
                  <a:moveTo>
                    <a:pt x="104628" y="0"/>
                  </a:moveTo>
                  <a:lnTo>
                    <a:pt x="66528" y="0"/>
                  </a:lnTo>
                  <a:lnTo>
                    <a:pt x="66528" y="272669"/>
                  </a:lnTo>
                  <a:lnTo>
                    <a:pt x="85578" y="305326"/>
                  </a:lnTo>
                  <a:lnTo>
                    <a:pt x="104628" y="272669"/>
                  </a:lnTo>
                  <a:lnTo>
                    <a:pt x="104628" y="0"/>
                  </a:lnTo>
                  <a:close/>
                </a:path>
                <a:path w="171450" h="381635">
                  <a:moveTo>
                    <a:pt x="16446" y="210077"/>
                  </a:moveTo>
                  <a:lnTo>
                    <a:pt x="23760" y="210566"/>
                  </a:lnTo>
                  <a:lnTo>
                    <a:pt x="14978" y="210566"/>
                  </a:lnTo>
                  <a:lnTo>
                    <a:pt x="16446" y="21007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00600" y="2286000"/>
              <a:ext cx="3124200" cy="1447800"/>
            </a:xfrm>
            <a:custGeom>
              <a:avLst/>
              <a:gdLst/>
              <a:ahLst/>
              <a:cxnLst/>
              <a:rect l="l" t="t" r="r" b="b"/>
              <a:pathLst>
                <a:path w="3124200" h="1447800">
                  <a:moveTo>
                    <a:pt x="2882900" y="0"/>
                  </a:moveTo>
                  <a:lnTo>
                    <a:pt x="241300" y="0"/>
                  </a:lnTo>
                  <a:lnTo>
                    <a:pt x="192682" y="4904"/>
                  </a:lnTo>
                  <a:lnTo>
                    <a:pt x="147393" y="18968"/>
                  </a:lnTo>
                  <a:lnTo>
                    <a:pt x="106405" y="41221"/>
                  </a:lnTo>
                  <a:lnTo>
                    <a:pt x="70691" y="70691"/>
                  </a:lnTo>
                  <a:lnTo>
                    <a:pt x="41221" y="106405"/>
                  </a:lnTo>
                  <a:lnTo>
                    <a:pt x="18968" y="147393"/>
                  </a:lnTo>
                  <a:lnTo>
                    <a:pt x="4904" y="192682"/>
                  </a:lnTo>
                  <a:lnTo>
                    <a:pt x="0" y="241300"/>
                  </a:lnTo>
                  <a:lnTo>
                    <a:pt x="0" y="1206500"/>
                  </a:lnTo>
                  <a:lnTo>
                    <a:pt x="4904" y="1255117"/>
                  </a:lnTo>
                  <a:lnTo>
                    <a:pt x="18968" y="1300406"/>
                  </a:lnTo>
                  <a:lnTo>
                    <a:pt x="41221" y="1341394"/>
                  </a:lnTo>
                  <a:lnTo>
                    <a:pt x="70691" y="1377108"/>
                  </a:lnTo>
                  <a:lnTo>
                    <a:pt x="106405" y="1406578"/>
                  </a:lnTo>
                  <a:lnTo>
                    <a:pt x="147393" y="1428831"/>
                  </a:lnTo>
                  <a:lnTo>
                    <a:pt x="192682" y="1442895"/>
                  </a:lnTo>
                  <a:lnTo>
                    <a:pt x="241300" y="1447800"/>
                  </a:lnTo>
                  <a:lnTo>
                    <a:pt x="2882900" y="1447800"/>
                  </a:lnTo>
                  <a:lnTo>
                    <a:pt x="2931517" y="1442895"/>
                  </a:lnTo>
                  <a:lnTo>
                    <a:pt x="2976806" y="1428831"/>
                  </a:lnTo>
                  <a:lnTo>
                    <a:pt x="3017794" y="1406578"/>
                  </a:lnTo>
                  <a:lnTo>
                    <a:pt x="3053508" y="1377108"/>
                  </a:lnTo>
                  <a:lnTo>
                    <a:pt x="3082978" y="1341394"/>
                  </a:lnTo>
                  <a:lnTo>
                    <a:pt x="3105231" y="1300406"/>
                  </a:lnTo>
                  <a:lnTo>
                    <a:pt x="3119295" y="1255117"/>
                  </a:lnTo>
                  <a:lnTo>
                    <a:pt x="3124200" y="1206500"/>
                  </a:lnTo>
                  <a:lnTo>
                    <a:pt x="3124200" y="241300"/>
                  </a:lnTo>
                  <a:lnTo>
                    <a:pt x="3119295" y="192682"/>
                  </a:lnTo>
                  <a:lnTo>
                    <a:pt x="3105231" y="147393"/>
                  </a:lnTo>
                  <a:lnTo>
                    <a:pt x="3082978" y="106405"/>
                  </a:lnTo>
                  <a:lnTo>
                    <a:pt x="3053508" y="70691"/>
                  </a:lnTo>
                  <a:lnTo>
                    <a:pt x="3017794" y="41221"/>
                  </a:lnTo>
                  <a:lnTo>
                    <a:pt x="2976806" y="18968"/>
                  </a:lnTo>
                  <a:lnTo>
                    <a:pt x="2931517" y="4904"/>
                  </a:lnTo>
                  <a:lnTo>
                    <a:pt x="2882900" y="0"/>
                  </a:lnTo>
                  <a:close/>
                </a:path>
              </a:pathLst>
            </a:custGeom>
            <a:solidFill>
              <a:srgbClr val="6F2F9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9600" y="2286000"/>
              <a:ext cx="4191000" cy="4038600"/>
            </a:xfrm>
            <a:custGeom>
              <a:avLst/>
              <a:gdLst/>
              <a:ahLst/>
              <a:cxnLst/>
              <a:rect l="l" t="t" r="r" b="b"/>
              <a:pathLst>
                <a:path w="4191000" h="4038600">
                  <a:moveTo>
                    <a:pt x="381000" y="241300"/>
                  </a:moveTo>
                  <a:lnTo>
                    <a:pt x="385904" y="192682"/>
                  </a:lnTo>
                  <a:lnTo>
                    <a:pt x="399968" y="147393"/>
                  </a:lnTo>
                  <a:lnTo>
                    <a:pt x="422221" y="106405"/>
                  </a:lnTo>
                  <a:lnTo>
                    <a:pt x="451691" y="70691"/>
                  </a:lnTo>
                  <a:lnTo>
                    <a:pt x="487405" y="41221"/>
                  </a:lnTo>
                  <a:lnTo>
                    <a:pt x="528393" y="18968"/>
                  </a:lnTo>
                  <a:lnTo>
                    <a:pt x="573682" y="4904"/>
                  </a:lnTo>
                  <a:lnTo>
                    <a:pt x="622300" y="0"/>
                  </a:lnTo>
                  <a:lnTo>
                    <a:pt x="3263900" y="0"/>
                  </a:lnTo>
                  <a:lnTo>
                    <a:pt x="3312517" y="4904"/>
                  </a:lnTo>
                  <a:lnTo>
                    <a:pt x="3357806" y="18968"/>
                  </a:lnTo>
                  <a:lnTo>
                    <a:pt x="3398794" y="41221"/>
                  </a:lnTo>
                  <a:lnTo>
                    <a:pt x="3434508" y="70691"/>
                  </a:lnTo>
                  <a:lnTo>
                    <a:pt x="3463978" y="106405"/>
                  </a:lnTo>
                  <a:lnTo>
                    <a:pt x="3486231" y="147393"/>
                  </a:lnTo>
                  <a:lnTo>
                    <a:pt x="3500295" y="192682"/>
                  </a:lnTo>
                  <a:lnTo>
                    <a:pt x="3505200" y="241300"/>
                  </a:lnTo>
                  <a:lnTo>
                    <a:pt x="3505200" y="1206500"/>
                  </a:lnTo>
                  <a:lnTo>
                    <a:pt x="3500295" y="1255117"/>
                  </a:lnTo>
                  <a:lnTo>
                    <a:pt x="3486231" y="1300406"/>
                  </a:lnTo>
                  <a:lnTo>
                    <a:pt x="3463978" y="1341394"/>
                  </a:lnTo>
                  <a:lnTo>
                    <a:pt x="3434508" y="1377108"/>
                  </a:lnTo>
                  <a:lnTo>
                    <a:pt x="3398794" y="1406578"/>
                  </a:lnTo>
                  <a:lnTo>
                    <a:pt x="3357806" y="1428831"/>
                  </a:lnTo>
                  <a:lnTo>
                    <a:pt x="3312517" y="1442895"/>
                  </a:lnTo>
                  <a:lnTo>
                    <a:pt x="3263900" y="1447800"/>
                  </a:lnTo>
                  <a:lnTo>
                    <a:pt x="622300" y="1447800"/>
                  </a:lnTo>
                  <a:lnTo>
                    <a:pt x="573682" y="1442895"/>
                  </a:lnTo>
                  <a:lnTo>
                    <a:pt x="528393" y="1428831"/>
                  </a:lnTo>
                  <a:lnTo>
                    <a:pt x="487405" y="1406578"/>
                  </a:lnTo>
                  <a:lnTo>
                    <a:pt x="451691" y="1377108"/>
                  </a:lnTo>
                  <a:lnTo>
                    <a:pt x="422221" y="1341394"/>
                  </a:lnTo>
                  <a:lnTo>
                    <a:pt x="399968" y="1300406"/>
                  </a:lnTo>
                  <a:lnTo>
                    <a:pt x="385904" y="1255117"/>
                  </a:lnTo>
                  <a:lnTo>
                    <a:pt x="381000" y="1206500"/>
                  </a:lnTo>
                  <a:lnTo>
                    <a:pt x="381000" y="241300"/>
                  </a:lnTo>
                  <a:close/>
                </a:path>
                <a:path w="4191000" h="4038600">
                  <a:moveTo>
                    <a:pt x="177800" y="2971800"/>
                  </a:moveTo>
                  <a:lnTo>
                    <a:pt x="4013200" y="2971800"/>
                  </a:lnTo>
                  <a:lnTo>
                    <a:pt x="4191000" y="3149600"/>
                  </a:lnTo>
                  <a:lnTo>
                    <a:pt x="4191000" y="4038600"/>
                  </a:lnTo>
                  <a:lnTo>
                    <a:pt x="0" y="4038600"/>
                  </a:lnTo>
                  <a:lnTo>
                    <a:pt x="0" y="3149600"/>
                  </a:lnTo>
                  <a:lnTo>
                    <a:pt x="177800" y="2971800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892300" y="1130300"/>
            <a:ext cx="3835400" cy="558800"/>
            <a:chOff x="368300" y="1130300"/>
            <a:chExt cx="3835400" cy="558800"/>
          </a:xfrm>
        </p:grpSpPr>
        <p:sp>
          <p:nvSpPr>
            <p:cNvPr id="34" name="object 34"/>
            <p:cNvSpPr/>
            <p:nvPr/>
          </p:nvSpPr>
          <p:spPr>
            <a:xfrm>
              <a:off x="381000" y="1143000"/>
              <a:ext cx="3810000" cy="533400"/>
            </a:xfrm>
            <a:custGeom>
              <a:avLst/>
              <a:gdLst/>
              <a:ahLst/>
              <a:cxnLst/>
              <a:rect l="l" t="t" r="r" b="b"/>
              <a:pathLst>
                <a:path w="3810000" h="533400">
                  <a:moveTo>
                    <a:pt x="1905000" y="0"/>
                  </a:moveTo>
                  <a:lnTo>
                    <a:pt x="1677508" y="1881"/>
                  </a:lnTo>
                  <a:lnTo>
                    <a:pt x="1457952" y="7383"/>
                  </a:lnTo>
                  <a:lnTo>
                    <a:pt x="1247867" y="16290"/>
                  </a:lnTo>
                  <a:lnTo>
                    <a:pt x="1048792" y="28386"/>
                  </a:lnTo>
                  <a:lnTo>
                    <a:pt x="922949" y="38117"/>
                  </a:lnTo>
                  <a:lnTo>
                    <a:pt x="803137" y="49106"/>
                  </a:lnTo>
                  <a:lnTo>
                    <a:pt x="689812" y="61291"/>
                  </a:lnTo>
                  <a:lnTo>
                    <a:pt x="583427" y="74606"/>
                  </a:lnTo>
                  <a:lnTo>
                    <a:pt x="532980" y="81668"/>
                  </a:lnTo>
                  <a:lnTo>
                    <a:pt x="484440" y="88989"/>
                  </a:lnTo>
                  <a:lnTo>
                    <a:pt x="437862" y="96561"/>
                  </a:lnTo>
                  <a:lnTo>
                    <a:pt x="393304" y="104377"/>
                  </a:lnTo>
                  <a:lnTo>
                    <a:pt x="350822" y="112427"/>
                  </a:lnTo>
                  <a:lnTo>
                    <a:pt x="310475" y="120704"/>
                  </a:lnTo>
                  <a:lnTo>
                    <a:pt x="272318" y="129200"/>
                  </a:lnTo>
                  <a:lnTo>
                    <a:pt x="202803" y="146818"/>
                  </a:lnTo>
                  <a:lnTo>
                    <a:pt x="142734" y="165217"/>
                  </a:lnTo>
                  <a:lnTo>
                    <a:pt x="92565" y="184334"/>
                  </a:lnTo>
                  <a:lnTo>
                    <a:pt x="52752" y="204104"/>
                  </a:lnTo>
                  <a:lnTo>
                    <a:pt x="13445" y="234846"/>
                  </a:lnTo>
                  <a:lnTo>
                    <a:pt x="0" y="266700"/>
                  </a:lnTo>
                  <a:lnTo>
                    <a:pt x="1512" y="277428"/>
                  </a:lnTo>
                  <a:lnTo>
                    <a:pt x="23746" y="308935"/>
                  </a:lnTo>
                  <a:lnTo>
                    <a:pt x="71330" y="339258"/>
                  </a:lnTo>
                  <a:lnTo>
                    <a:pt x="116377" y="358709"/>
                  </a:lnTo>
                  <a:lnTo>
                    <a:pt x="171552" y="377475"/>
                  </a:lnTo>
                  <a:lnTo>
                    <a:pt x="236400" y="395491"/>
                  </a:lnTo>
                  <a:lnTo>
                    <a:pt x="310466" y="412695"/>
                  </a:lnTo>
                  <a:lnTo>
                    <a:pt x="350813" y="420972"/>
                  </a:lnTo>
                  <a:lnTo>
                    <a:pt x="393294" y="429022"/>
                  </a:lnTo>
                  <a:lnTo>
                    <a:pt x="437852" y="436838"/>
                  </a:lnTo>
                  <a:lnTo>
                    <a:pt x="484430" y="444410"/>
                  </a:lnTo>
                  <a:lnTo>
                    <a:pt x="532971" y="451731"/>
                  </a:lnTo>
                  <a:lnTo>
                    <a:pt x="583418" y="458793"/>
                  </a:lnTo>
                  <a:lnTo>
                    <a:pt x="689802" y="472108"/>
                  </a:lnTo>
                  <a:lnTo>
                    <a:pt x="803128" y="484293"/>
                  </a:lnTo>
                  <a:lnTo>
                    <a:pt x="922941" y="495282"/>
                  </a:lnTo>
                  <a:lnTo>
                    <a:pt x="1048784" y="505013"/>
                  </a:lnTo>
                  <a:lnTo>
                    <a:pt x="1247861" y="517109"/>
                  </a:lnTo>
                  <a:lnTo>
                    <a:pt x="1457947" y="526016"/>
                  </a:lnTo>
                  <a:lnTo>
                    <a:pt x="1677505" y="531518"/>
                  </a:lnTo>
                  <a:lnTo>
                    <a:pt x="1905000" y="533400"/>
                  </a:lnTo>
                  <a:lnTo>
                    <a:pt x="1981615" y="533188"/>
                  </a:lnTo>
                  <a:lnTo>
                    <a:pt x="2057463" y="532558"/>
                  </a:lnTo>
                  <a:lnTo>
                    <a:pt x="2132487" y="531518"/>
                  </a:lnTo>
                  <a:lnTo>
                    <a:pt x="2352040" y="526016"/>
                  </a:lnTo>
                  <a:lnTo>
                    <a:pt x="2562123" y="517109"/>
                  </a:lnTo>
                  <a:lnTo>
                    <a:pt x="2761198" y="505013"/>
                  </a:lnTo>
                  <a:lnTo>
                    <a:pt x="2887042" y="495282"/>
                  </a:lnTo>
                  <a:lnTo>
                    <a:pt x="3006854" y="484293"/>
                  </a:lnTo>
                  <a:lnTo>
                    <a:pt x="3120181" y="472108"/>
                  </a:lnTo>
                  <a:lnTo>
                    <a:pt x="3226567" y="458793"/>
                  </a:lnTo>
                  <a:lnTo>
                    <a:pt x="3277014" y="451731"/>
                  </a:lnTo>
                  <a:lnTo>
                    <a:pt x="3325556" y="444410"/>
                  </a:lnTo>
                  <a:lnTo>
                    <a:pt x="3372134" y="436838"/>
                  </a:lnTo>
                  <a:lnTo>
                    <a:pt x="3416693" y="429022"/>
                  </a:lnTo>
                  <a:lnTo>
                    <a:pt x="3459175" y="420972"/>
                  </a:lnTo>
                  <a:lnTo>
                    <a:pt x="3499523" y="412695"/>
                  </a:lnTo>
                  <a:lnTo>
                    <a:pt x="3537681" y="404199"/>
                  </a:lnTo>
                  <a:lnTo>
                    <a:pt x="3607197" y="386581"/>
                  </a:lnTo>
                  <a:lnTo>
                    <a:pt x="3667267" y="368182"/>
                  </a:lnTo>
                  <a:lnTo>
                    <a:pt x="3717436" y="349065"/>
                  </a:lnTo>
                  <a:lnTo>
                    <a:pt x="3757250" y="329295"/>
                  </a:lnTo>
                  <a:lnTo>
                    <a:pt x="3796556" y="298553"/>
                  </a:lnTo>
                  <a:lnTo>
                    <a:pt x="3810000" y="266700"/>
                  </a:lnTo>
                  <a:lnTo>
                    <a:pt x="3808487" y="255971"/>
                  </a:lnTo>
                  <a:lnTo>
                    <a:pt x="3786252" y="224464"/>
                  </a:lnTo>
                  <a:lnTo>
                    <a:pt x="3738666" y="194141"/>
                  </a:lnTo>
                  <a:lnTo>
                    <a:pt x="3693618" y="174690"/>
                  </a:lnTo>
                  <a:lnTo>
                    <a:pt x="3638441" y="155924"/>
                  </a:lnTo>
                  <a:lnTo>
                    <a:pt x="3573591" y="137908"/>
                  </a:lnTo>
                  <a:lnTo>
                    <a:pt x="3499523" y="120704"/>
                  </a:lnTo>
                  <a:lnTo>
                    <a:pt x="3459175" y="112427"/>
                  </a:lnTo>
                  <a:lnTo>
                    <a:pt x="3416693" y="104377"/>
                  </a:lnTo>
                  <a:lnTo>
                    <a:pt x="3372134" y="96561"/>
                  </a:lnTo>
                  <a:lnTo>
                    <a:pt x="3325556" y="88989"/>
                  </a:lnTo>
                  <a:lnTo>
                    <a:pt x="3277014" y="81668"/>
                  </a:lnTo>
                  <a:lnTo>
                    <a:pt x="3226567" y="74606"/>
                  </a:lnTo>
                  <a:lnTo>
                    <a:pt x="3120181" y="61291"/>
                  </a:lnTo>
                  <a:lnTo>
                    <a:pt x="3006854" y="49106"/>
                  </a:lnTo>
                  <a:lnTo>
                    <a:pt x="2887042" y="38117"/>
                  </a:lnTo>
                  <a:lnTo>
                    <a:pt x="2761198" y="28386"/>
                  </a:lnTo>
                  <a:lnTo>
                    <a:pt x="2562123" y="16290"/>
                  </a:lnTo>
                  <a:lnTo>
                    <a:pt x="2352040" y="7383"/>
                  </a:lnTo>
                  <a:lnTo>
                    <a:pt x="2132487" y="1881"/>
                  </a:lnTo>
                  <a:lnTo>
                    <a:pt x="2057463" y="841"/>
                  </a:lnTo>
                  <a:lnTo>
                    <a:pt x="1981615" y="21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6F2F9F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1000" y="1143000"/>
              <a:ext cx="3810000" cy="533400"/>
            </a:xfrm>
            <a:custGeom>
              <a:avLst/>
              <a:gdLst/>
              <a:ahLst/>
              <a:cxnLst/>
              <a:rect l="l" t="t" r="r" b="b"/>
              <a:pathLst>
                <a:path w="3810000" h="533400">
                  <a:moveTo>
                    <a:pt x="0" y="266700"/>
                  </a:moveTo>
                  <a:lnTo>
                    <a:pt x="23750" y="224464"/>
                  </a:lnTo>
                  <a:lnTo>
                    <a:pt x="71336" y="194141"/>
                  </a:lnTo>
                  <a:lnTo>
                    <a:pt x="116383" y="174690"/>
                  </a:lnTo>
                  <a:lnTo>
                    <a:pt x="171559" y="155924"/>
                  </a:lnTo>
                  <a:lnTo>
                    <a:pt x="236408" y="137908"/>
                  </a:lnTo>
                  <a:lnTo>
                    <a:pt x="310475" y="120704"/>
                  </a:lnTo>
                  <a:lnTo>
                    <a:pt x="350822" y="112427"/>
                  </a:lnTo>
                  <a:lnTo>
                    <a:pt x="393304" y="104377"/>
                  </a:lnTo>
                  <a:lnTo>
                    <a:pt x="437862" y="96561"/>
                  </a:lnTo>
                  <a:lnTo>
                    <a:pt x="484440" y="88989"/>
                  </a:lnTo>
                  <a:lnTo>
                    <a:pt x="532980" y="81668"/>
                  </a:lnTo>
                  <a:lnTo>
                    <a:pt x="583427" y="74606"/>
                  </a:lnTo>
                  <a:lnTo>
                    <a:pt x="635723" y="67811"/>
                  </a:lnTo>
                  <a:lnTo>
                    <a:pt x="689812" y="61291"/>
                  </a:lnTo>
                  <a:lnTo>
                    <a:pt x="745635" y="55053"/>
                  </a:lnTo>
                  <a:lnTo>
                    <a:pt x="803137" y="49106"/>
                  </a:lnTo>
                  <a:lnTo>
                    <a:pt x="862261" y="43458"/>
                  </a:lnTo>
                  <a:lnTo>
                    <a:pt x="922949" y="38117"/>
                  </a:lnTo>
                  <a:lnTo>
                    <a:pt x="985145" y="33090"/>
                  </a:lnTo>
                  <a:lnTo>
                    <a:pt x="1048792" y="28386"/>
                  </a:lnTo>
                  <a:lnTo>
                    <a:pt x="1113832" y="24013"/>
                  </a:lnTo>
                  <a:lnTo>
                    <a:pt x="1180210" y="19978"/>
                  </a:lnTo>
                  <a:lnTo>
                    <a:pt x="1247867" y="16290"/>
                  </a:lnTo>
                  <a:lnTo>
                    <a:pt x="1316748" y="12956"/>
                  </a:lnTo>
                  <a:lnTo>
                    <a:pt x="1386795" y="9984"/>
                  </a:lnTo>
                  <a:lnTo>
                    <a:pt x="1457952" y="7383"/>
                  </a:lnTo>
                  <a:lnTo>
                    <a:pt x="1530160" y="5160"/>
                  </a:lnTo>
                  <a:lnTo>
                    <a:pt x="1603365" y="3323"/>
                  </a:lnTo>
                  <a:lnTo>
                    <a:pt x="1677508" y="1881"/>
                  </a:lnTo>
                  <a:lnTo>
                    <a:pt x="1752532" y="841"/>
                  </a:lnTo>
                  <a:lnTo>
                    <a:pt x="1828382" y="211"/>
                  </a:lnTo>
                  <a:lnTo>
                    <a:pt x="1905000" y="0"/>
                  </a:lnTo>
                  <a:lnTo>
                    <a:pt x="1981615" y="211"/>
                  </a:lnTo>
                  <a:lnTo>
                    <a:pt x="2057463" y="841"/>
                  </a:lnTo>
                  <a:lnTo>
                    <a:pt x="2132487" y="1881"/>
                  </a:lnTo>
                  <a:lnTo>
                    <a:pt x="2206629" y="3323"/>
                  </a:lnTo>
                  <a:lnTo>
                    <a:pt x="2279832" y="5160"/>
                  </a:lnTo>
                  <a:lnTo>
                    <a:pt x="2352040" y="7383"/>
                  </a:lnTo>
                  <a:lnTo>
                    <a:pt x="2423196" y="9984"/>
                  </a:lnTo>
                  <a:lnTo>
                    <a:pt x="2493242" y="12956"/>
                  </a:lnTo>
                  <a:lnTo>
                    <a:pt x="2562123" y="16290"/>
                  </a:lnTo>
                  <a:lnTo>
                    <a:pt x="2629780" y="19978"/>
                  </a:lnTo>
                  <a:lnTo>
                    <a:pt x="2696158" y="24013"/>
                  </a:lnTo>
                  <a:lnTo>
                    <a:pt x="2761198" y="28386"/>
                  </a:lnTo>
                  <a:lnTo>
                    <a:pt x="2824845" y="33090"/>
                  </a:lnTo>
                  <a:lnTo>
                    <a:pt x="2887042" y="38117"/>
                  </a:lnTo>
                  <a:lnTo>
                    <a:pt x="2947730" y="43458"/>
                  </a:lnTo>
                  <a:lnTo>
                    <a:pt x="3006854" y="49106"/>
                  </a:lnTo>
                  <a:lnTo>
                    <a:pt x="3064357" y="55053"/>
                  </a:lnTo>
                  <a:lnTo>
                    <a:pt x="3120181" y="61291"/>
                  </a:lnTo>
                  <a:lnTo>
                    <a:pt x="3174270" y="67811"/>
                  </a:lnTo>
                  <a:lnTo>
                    <a:pt x="3226567" y="74606"/>
                  </a:lnTo>
                  <a:lnTo>
                    <a:pt x="3277014" y="81668"/>
                  </a:lnTo>
                  <a:lnTo>
                    <a:pt x="3325556" y="88989"/>
                  </a:lnTo>
                  <a:lnTo>
                    <a:pt x="3372134" y="96561"/>
                  </a:lnTo>
                  <a:lnTo>
                    <a:pt x="3416693" y="104377"/>
                  </a:lnTo>
                  <a:lnTo>
                    <a:pt x="3459175" y="112427"/>
                  </a:lnTo>
                  <a:lnTo>
                    <a:pt x="3499523" y="120704"/>
                  </a:lnTo>
                  <a:lnTo>
                    <a:pt x="3537681" y="129200"/>
                  </a:lnTo>
                  <a:lnTo>
                    <a:pt x="3607197" y="146818"/>
                  </a:lnTo>
                  <a:lnTo>
                    <a:pt x="3667267" y="165217"/>
                  </a:lnTo>
                  <a:lnTo>
                    <a:pt x="3717436" y="184334"/>
                  </a:lnTo>
                  <a:lnTo>
                    <a:pt x="3757250" y="204104"/>
                  </a:lnTo>
                  <a:lnTo>
                    <a:pt x="3796556" y="234846"/>
                  </a:lnTo>
                  <a:lnTo>
                    <a:pt x="3810000" y="266700"/>
                  </a:lnTo>
                  <a:lnTo>
                    <a:pt x="3808487" y="277428"/>
                  </a:lnTo>
                  <a:lnTo>
                    <a:pt x="3803987" y="288048"/>
                  </a:lnTo>
                  <a:lnTo>
                    <a:pt x="3773131" y="319185"/>
                  </a:lnTo>
                  <a:lnTo>
                    <a:pt x="3738666" y="339258"/>
                  </a:lnTo>
                  <a:lnTo>
                    <a:pt x="3693618" y="358709"/>
                  </a:lnTo>
                  <a:lnTo>
                    <a:pt x="3638441" y="377475"/>
                  </a:lnTo>
                  <a:lnTo>
                    <a:pt x="3573591" y="395491"/>
                  </a:lnTo>
                  <a:lnTo>
                    <a:pt x="3499523" y="412695"/>
                  </a:lnTo>
                  <a:lnTo>
                    <a:pt x="3459175" y="420972"/>
                  </a:lnTo>
                  <a:lnTo>
                    <a:pt x="3416693" y="429022"/>
                  </a:lnTo>
                  <a:lnTo>
                    <a:pt x="3372134" y="436838"/>
                  </a:lnTo>
                  <a:lnTo>
                    <a:pt x="3325556" y="444410"/>
                  </a:lnTo>
                  <a:lnTo>
                    <a:pt x="3277014" y="451731"/>
                  </a:lnTo>
                  <a:lnTo>
                    <a:pt x="3226567" y="458793"/>
                  </a:lnTo>
                  <a:lnTo>
                    <a:pt x="3174270" y="465588"/>
                  </a:lnTo>
                  <a:lnTo>
                    <a:pt x="3120181" y="472108"/>
                  </a:lnTo>
                  <a:lnTo>
                    <a:pt x="3064357" y="478346"/>
                  </a:lnTo>
                  <a:lnTo>
                    <a:pt x="3006854" y="484293"/>
                  </a:lnTo>
                  <a:lnTo>
                    <a:pt x="2947730" y="489941"/>
                  </a:lnTo>
                  <a:lnTo>
                    <a:pt x="2887042" y="495282"/>
                  </a:lnTo>
                  <a:lnTo>
                    <a:pt x="2824845" y="500309"/>
                  </a:lnTo>
                  <a:lnTo>
                    <a:pt x="2761198" y="505013"/>
                  </a:lnTo>
                  <a:lnTo>
                    <a:pt x="2696158" y="509386"/>
                  </a:lnTo>
                  <a:lnTo>
                    <a:pt x="2629780" y="513421"/>
                  </a:lnTo>
                  <a:lnTo>
                    <a:pt x="2562123" y="517109"/>
                  </a:lnTo>
                  <a:lnTo>
                    <a:pt x="2493242" y="520443"/>
                  </a:lnTo>
                  <a:lnTo>
                    <a:pt x="2423196" y="523415"/>
                  </a:lnTo>
                  <a:lnTo>
                    <a:pt x="2352040" y="526016"/>
                  </a:lnTo>
                  <a:lnTo>
                    <a:pt x="2279832" y="528239"/>
                  </a:lnTo>
                  <a:lnTo>
                    <a:pt x="2206629" y="530076"/>
                  </a:lnTo>
                  <a:lnTo>
                    <a:pt x="2132487" y="531518"/>
                  </a:lnTo>
                  <a:lnTo>
                    <a:pt x="2057463" y="532558"/>
                  </a:lnTo>
                  <a:lnTo>
                    <a:pt x="1981615" y="533188"/>
                  </a:lnTo>
                  <a:lnTo>
                    <a:pt x="1905000" y="533400"/>
                  </a:lnTo>
                  <a:lnTo>
                    <a:pt x="1828381" y="533188"/>
                  </a:lnTo>
                  <a:lnTo>
                    <a:pt x="1752531" y="532558"/>
                  </a:lnTo>
                  <a:lnTo>
                    <a:pt x="1677505" y="531518"/>
                  </a:lnTo>
                  <a:lnTo>
                    <a:pt x="1603361" y="530076"/>
                  </a:lnTo>
                  <a:lnTo>
                    <a:pt x="1530156" y="528239"/>
                  </a:lnTo>
                  <a:lnTo>
                    <a:pt x="1457947" y="526016"/>
                  </a:lnTo>
                  <a:lnTo>
                    <a:pt x="1386790" y="523415"/>
                  </a:lnTo>
                  <a:lnTo>
                    <a:pt x="1316742" y="520443"/>
                  </a:lnTo>
                  <a:lnTo>
                    <a:pt x="1247861" y="517109"/>
                  </a:lnTo>
                  <a:lnTo>
                    <a:pt x="1180203" y="513421"/>
                  </a:lnTo>
                  <a:lnTo>
                    <a:pt x="1113825" y="509386"/>
                  </a:lnTo>
                  <a:lnTo>
                    <a:pt x="1048784" y="505013"/>
                  </a:lnTo>
                  <a:lnTo>
                    <a:pt x="985137" y="500309"/>
                  </a:lnTo>
                  <a:lnTo>
                    <a:pt x="922941" y="495282"/>
                  </a:lnTo>
                  <a:lnTo>
                    <a:pt x="862252" y="489941"/>
                  </a:lnTo>
                  <a:lnTo>
                    <a:pt x="803128" y="484293"/>
                  </a:lnTo>
                  <a:lnTo>
                    <a:pt x="745626" y="478346"/>
                  </a:lnTo>
                  <a:lnTo>
                    <a:pt x="689802" y="472108"/>
                  </a:lnTo>
                  <a:lnTo>
                    <a:pt x="635714" y="465588"/>
                  </a:lnTo>
                  <a:lnTo>
                    <a:pt x="583418" y="458793"/>
                  </a:lnTo>
                  <a:lnTo>
                    <a:pt x="532971" y="451731"/>
                  </a:lnTo>
                  <a:lnTo>
                    <a:pt x="484430" y="444410"/>
                  </a:lnTo>
                  <a:lnTo>
                    <a:pt x="437852" y="436838"/>
                  </a:lnTo>
                  <a:lnTo>
                    <a:pt x="393294" y="429022"/>
                  </a:lnTo>
                  <a:lnTo>
                    <a:pt x="350813" y="420972"/>
                  </a:lnTo>
                  <a:lnTo>
                    <a:pt x="310466" y="412695"/>
                  </a:lnTo>
                  <a:lnTo>
                    <a:pt x="272309" y="404199"/>
                  </a:lnTo>
                  <a:lnTo>
                    <a:pt x="202795" y="386581"/>
                  </a:lnTo>
                  <a:lnTo>
                    <a:pt x="142727" y="368182"/>
                  </a:lnTo>
                  <a:lnTo>
                    <a:pt x="92559" y="349065"/>
                  </a:lnTo>
                  <a:lnTo>
                    <a:pt x="52747" y="329295"/>
                  </a:lnTo>
                  <a:lnTo>
                    <a:pt x="13442" y="298553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997700" y="1054100"/>
            <a:ext cx="2235200" cy="787400"/>
            <a:chOff x="5473700" y="1054100"/>
            <a:chExt cx="2235200" cy="787400"/>
          </a:xfrm>
        </p:grpSpPr>
        <p:sp>
          <p:nvSpPr>
            <p:cNvPr id="37" name="object 37"/>
            <p:cNvSpPr/>
            <p:nvPr/>
          </p:nvSpPr>
          <p:spPr>
            <a:xfrm>
              <a:off x="5486400" y="10668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1104900" y="0"/>
                  </a:moveTo>
                  <a:lnTo>
                    <a:pt x="1035022" y="749"/>
                  </a:lnTo>
                  <a:lnTo>
                    <a:pt x="966300" y="2968"/>
                  </a:lnTo>
                  <a:lnTo>
                    <a:pt x="898863" y="6611"/>
                  </a:lnTo>
                  <a:lnTo>
                    <a:pt x="832839" y="11634"/>
                  </a:lnTo>
                  <a:lnTo>
                    <a:pt x="768359" y="17993"/>
                  </a:lnTo>
                  <a:lnTo>
                    <a:pt x="705552" y="25643"/>
                  </a:lnTo>
                  <a:lnTo>
                    <a:pt x="644547" y="34539"/>
                  </a:lnTo>
                  <a:lnTo>
                    <a:pt x="585474" y="44636"/>
                  </a:lnTo>
                  <a:lnTo>
                    <a:pt x="528461" y="55890"/>
                  </a:lnTo>
                  <a:lnTo>
                    <a:pt x="473640" y="68257"/>
                  </a:lnTo>
                  <a:lnTo>
                    <a:pt x="421138" y="81691"/>
                  </a:lnTo>
                  <a:lnTo>
                    <a:pt x="371085" y="96149"/>
                  </a:lnTo>
                  <a:lnTo>
                    <a:pt x="323611" y="111585"/>
                  </a:lnTo>
                  <a:lnTo>
                    <a:pt x="278846" y="127955"/>
                  </a:lnTo>
                  <a:lnTo>
                    <a:pt x="236918" y="145214"/>
                  </a:lnTo>
                  <a:lnTo>
                    <a:pt x="197956" y="163318"/>
                  </a:lnTo>
                  <a:lnTo>
                    <a:pt x="162092" y="182222"/>
                  </a:lnTo>
                  <a:lnTo>
                    <a:pt x="129453" y="201881"/>
                  </a:lnTo>
                  <a:lnTo>
                    <a:pt x="74370" y="243288"/>
                  </a:lnTo>
                  <a:lnTo>
                    <a:pt x="33743" y="287181"/>
                  </a:lnTo>
                  <a:lnTo>
                    <a:pt x="8608" y="333204"/>
                  </a:lnTo>
                  <a:lnTo>
                    <a:pt x="0" y="381000"/>
                  </a:lnTo>
                  <a:lnTo>
                    <a:pt x="2173" y="405097"/>
                  </a:lnTo>
                  <a:lnTo>
                    <a:pt x="19174" y="452050"/>
                  </a:lnTo>
                  <a:lnTo>
                    <a:pt x="52185" y="497053"/>
                  </a:lnTo>
                  <a:lnTo>
                    <a:pt x="100169" y="539747"/>
                  </a:lnTo>
                  <a:lnTo>
                    <a:pt x="162092" y="579777"/>
                  </a:lnTo>
                  <a:lnTo>
                    <a:pt x="197956" y="598681"/>
                  </a:lnTo>
                  <a:lnTo>
                    <a:pt x="236918" y="616785"/>
                  </a:lnTo>
                  <a:lnTo>
                    <a:pt x="278846" y="634044"/>
                  </a:lnTo>
                  <a:lnTo>
                    <a:pt x="323611" y="650414"/>
                  </a:lnTo>
                  <a:lnTo>
                    <a:pt x="371085" y="665850"/>
                  </a:lnTo>
                  <a:lnTo>
                    <a:pt x="421138" y="680308"/>
                  </a:lnTo>
                  <a:lnTo>
                    <a:pt x="473640" y="693742"/>
                  </a:lnTo>
                  <a:lnTo>
                    <a:pt x="528461" y="706109"/>
                  </a:lnTo>
                  <a:lnTo>
                    <a:pt x="585474" y="717363"/>
                  </a:lnTo>
                  <a:lnTo>
                    <a:pt x="644547" y="727460"/>
                  </a:lnTo>
                  <a:lnTo>
                    <a:pt x="705552" y="736356"/>
                  </a:lnTo>
                  <a:lnTo>
                    <a:pt x="768359" y="744006"/>
                  </a:lnTo>
                  <a:lnTo>
                    <a:pt x="832839" y="750365"/>
                  </a:lnTo>
                  <a:lnTo>
                    <a:pt x="898863" y="755388"/>
                  </a:lnTo>
                  <a:lnTo>
                    <a:pt x="966300" y="759031"/>
                  </a:lnTo>
                  <a:lnTo>
                    <a:pt x="1035022" y="761250"/>
                  </a:lnTo>
                  <a:lnTo>
                    <a:pt x="1104900" y="762000"/>
                  </a:lnTo>
                  <a:lnTo>
                    <a:pt x="1174777" y="761250"/>
                  </a:lnTo>
                  <a:lnTo>
                    <a:pt x="1243499" y="759031"/>
                  </a:lnTo>
                  <a:lnTo>
                    <a:pt x="1310936" y="755388"/>
                  </a:lnTo>
                  <a:lnTo>
                    <a:pt x="1376960" y="750365"/>
                  </a:lnTo>
                  <a:lnTo>
                    <a:pt x="1441440" y="744006"/>
                  </a:lnTo>
                  <a:lnTo>
                    <a:pt x="1504247" y="736356"/>
                  </a:lnTo>
                  <a:lnTo>
                    <a:pt x="1565252" y="727460"/>
                  </a:lnTo>
                  <a:lnTo>
                    <a:pt x="1624325" y="717363"/>
                  </a:lnTo>
                  <a:lnTo>
                    <a:pt x="1681338" y="706109"/>
                  </a:lnTo>
                  <a:lnTo>
                    <a:pt x="1736159" y="693742"/>
                  </a:lnTo>
                  <a:lnTo>
                    <a:pt x="1788661" y="680308"/>
                  </a:lnTo>
                  <a:lnTo>
                    <a:pt x="1838714" y="665850"/>
                  </a:lnTo>
                  <a:lnTo>
                    <a:pt x="1886188" y="650414"/>
                  </a:lnTo>
                  <a:lnTo>
                    <a:pt x="1930953" y="634044"/>
                  </a:lnTo>
                  <a:lnTo>
                    <a:pt x="1972881" y="616785"/>
                  </a:lnTo>
                  <a:lnTo>
                    <a:pt x="2011843" y="598681"/>
                  </a:lnTo>
                  <a:lnTo>
                    <a:pt x="2047707" y="579777"/>
                  </a:lnTo>
                  <a:lnTo>
                    <a:pt x="2080346" y="560118"/>
                  </a:lnTo>
                  <a:lnTo>
                    <a:pt x="2135429" y="518711"/>
                  </a:lnTo>
                  <a:lnTo>
                    <a:pt x="2176056" y="474818"/>
                  </a:lnTo>
                  <a:lnTo>
                    <a:pt x="2201191" y="428795"/>
                  </a:lnTo>
                  <a:lnTo>
                    <a:pt x="2209800" y="381000"/>
                  </a:lnTo>
                  <a:lnTo>
                    <a:pt x="2207626" y="356902"/>
                  </a:lnTo>
                  <a:lnTo>
                    <a:pt x="2190625" y="309949"/>
                  </a:lnTo>
                  <a:lnTo>
                    <a:pt x="2157614" y="264946"/>
                  </a:lnTo>
                  <a:lnTo>
                    <a:pt x="2109630" y="222252"/>
                  </a:lnTo>
                  <a:lnTo>
                    <a:pt x="2047707" y="182222"/>
                  </a:lnTo>
                  <a:lnTo>
                    <a:pt x="2011843" y="163318"/>
                  </a:lnTo>
                  <a:lnTo>
                    <a:pt x="1972881" y="145214"/>
                  </a:lnTo>
                  <a:lnTo>
                    <a:pt x="1930953" y="127955"/>
                  </a:lnTo>
                  <a:lnTo>
                    <a:pt x="1886188" y="111585"/>
                  </a:lnTo>
                  <a:lnTo>
                    <a:pt x="1838714" y="96149"/>
                  </a:lnTo>
                  <a:lnTo>
                    <a:pt x="1788661" y="81691"/>
                  </a:lnTo>
                  <a:lnTo>
                    <a:pt x="1736159" y="68257"/>
                  </a:lnTo>
                  <a:lnTo>
                    <a:pt x="1681338" y="55890"/>
                  </a:lnTo>
                  <a:lnTo>
                    <a:pt x="1624325" y="44636"/>
                  </a:lnTo>
                  <a:lnTo>
                    <a:pt x="1565252" y="34539"/>
                  </a:lnTo>
                  <a:lnTo>
                    <a:pt x="1504247" y="25643"/>
                  </a:lnTo>
                  <a:lnTo>
                    <a:pt x="1441440" y="17993"/>
                  </a:lnTo>
                  <a:lnTo>
                    <a:pt x="1376960" y="11634"/>
                  </a:lnTo>
                  <a:lnTo>
                    <a:pt x="1310936" y="6611"/>
                  </a:lnTo>
                  <a:lnTo>
                    <a:pt x="1243499" y="2968"/>
                  </a:lnTo>
                  <a:lnTo>
                    <a:pt x="1174777" y="749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6F2F9F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86400" y="10668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4"/>
                  </a:lnTo>
                  <a:lnTo>
                    <a:pt x="33743" y="287181"/>
                  </a:lnTo>
                  <a:lnTo>
                    <a:pt x="74370" y="243288"/>
                  </a:lnTo>
                  <a:lnTo>
                    <a:pt x="129453" y="201881"/>
                  </a:lnTo>
                  <a:lnTo>
                    <a:pt x="162092" y="182222"/>
                  </a:lnTo>
                  <a:lnTo>
                    <a:pt x="197956" y="163318"/>
                  </a:lnTo>
                  <a:lnTo>
                    <a:pt x="236918" y="145214"/>
                  </a:lnTo>
                  <a:lnTo>
                    <a:pt x="278846" y="127955"/>
                  </a:lnTo>
                  <a:lnTo>
                    <a:pt x="323611" y="111585"/>
                  </a:lnTo>
                  <a:lnTo>
                    <a:pt x="371085" y="96149"/>
                  </a:lnTo>
                  <a:lnTo>
                    <a:pt x="421138" y="81691"/>
                  </a:lnTo>
                  <a:lnTo>
                    <a:pt x="473640" y="68257"/>
                  </a:lnTo>
                  <a:lnTo>
                    <a:pt x="528461" y="55890"/>
                  </a:lnTo>
                  <a:lnTo>
                    <a:pt x="585474" y="44636"/>
                  </a:lnTo>
                  <a:lnTo>
                    <a:pt x="644547" y="34539"/>
                  </a:lnTo>
                  <a:lnTo>
                    <a:pt x="705552" y="25643"/>
                  </a:lnTo>
                  <a:lnTo>
                    <a:pt x="768359" y="17993"/>
                  </a:lnTo>
                  <a:lnTo>
                    <a:pt x="832839" y="11634"/>
                  </a:lnTo>
                  <a:lnTo>
                    <a:pt x="898863" y="6611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1"/>
                  </a:lnTo>
                  <a:lnTo>
                    <a:pt x="1376960" y="11634"/>
                  </a:lnTo>
                  <a:lnTo>
                    <a:pt x="1441440" y="17993"/>
                  </a:lnTo>
                  <a:lnTo>
                    <a:pt x="1504247" y="25643"/>
                  </a:lnTo>
                  <a:lnTo>
                    <a:pt x="1565252" y="34539"/>
                  </a:lnTo>
                  <a:lnTo>
                    <a:pt x="1624325" y="44636"/>
                  </a:lnTo>
                  <a:lnTo>
                    <a:pt x="1681338" y="55890"/>
                  </a:lnTo>
                  <a:lnTo>
                    <a:pt x="1736159" y="68257"/>
                  </a:lnTo>
                  <a:lnTo>
                    <a:pt x="1788661" y="81691"/>
                  </a:lnTo>
                  <a:lnTo>
                    <a:pt x="1838714" y="96149"/>
                  </a:lnTo>
                  <a:lnTo>
                    <a:pt x="1886188" y="111585"/>
                  </a:lnTo>
                  <a:lnTo>
                    <a:pt x="1930953" y="127955"/>
                  </a:lnTo>
                  <a:lnTo>
                    <a:pt x="1972881" y="145214"/>
                  </a:lnTo>
                  <a:lnTo>
                    <a:pt x="2011843" y="163318"/>
                  </a:lnTo>
                  <a:lnTo>
                    <a:pt x="2047707" y="182222"/>
                  </a:lnTo>
                  <a:lnTo>
                    <a:pt x="2080346" y="201881"/>
                  </a:lnTo>
                  <a:lnTo>
                    <a:pt x="2135429" y="243288"/>
                  </a:lnTo>
                  <a:lnTo>
                    <a:pt x="2176056" y="287181"/>
                  </a:lnTo>
                  <a:lnTo>
                    <a:pt x="2201191" y="333204"/>
                  </a:lnTo>
                  <a:lnTo>
                    <a:pt x="2209800" y="381000"/>
                  </a:lnTo>
                  <a:lnTo>
                    <a:pt x="2207626" y="405097"/>
                  </a:lnTo>
                  <a:lnTo>
                    <a:pt x="2201191" y="428795"/>
                  </a:lnTo>
                  <a:lnTo>
                    <a:pt x="2176056" y="474818"/>
                  </a:lnTo>
                  <a:lnTo>
                    <a:pt x="2135429" y="518711"/>
                  </a:lnTo>
                  <a:lnTo>
                    <a:pt x="2080346" y="560118"/>
                  </a:lnTo>
                  <a:lnTo>
                    <a:pt x="2047707" y="579777"/>
                  </a:lnTo>
                  <a:lnTo>
                    <a:pt x="2011843" y="598681"/>
                  </a:lnTo>
                  <a:lnTo>
                    <a:pt x="1972881" y="616785"/>
                  </a:lnTo>
                  <a:lnTo>
                    <a:pt x="1930953" y="634044"/>
                  </a:lnTo>
                  <a:lnTo>
                    <a:pt x="1886188" y="650414"/>
                  </a:lnTo>
                  <a:lnTo>
                    <a:pt x="1838714" y="665850"/>
                  </a:lnTo>
                  <a:lnTo>
                    <a:pt x="1788661" y="680308"/>
                  </a:lnTo>
                  <a:lnTo>
                    <a:pt x="1736159" y="693742"/>
                  </a:lnTo>
                  <a:lnTo>
                    <a:pt x="1681338" y="706109"/>
                  </a:lnTo>
                  <a:lnTo>
                    <a:pt x="1624325" y="717363"/>
                  </a:lnTo>
                  <a:lnTo>
                    <a:pt x="1565252" y="727460"/>
                  </a:lnTo>
                  <a:lnTo>
                    <a:pt x="1504247" y="736356"/>
                  </a:lnTo>
                  <a:lnTo>
                    <a:pt x="1441440" y="744006"/>
                  </a:lnTo>
                  <a:lnTo>
                    <a:pt x="1376960" y="750365"/>
                  </a:lnTo>
                  <a:lnTo>
                    <a:pt x="1310936" y="755388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8"/>
                  </a:lnTo>
                  <a:lnTo>
                    <a:pt x="832839" y="750365"/>
                  </a:lnTo>
                  <a:lnTo>
                    <a:pt x="768359" y="744006"/>
                  </a:lnTo>
                  <a:lnTo>
                    <a:pt x="705552" y="736356"/>
                  </a:lnTo>
                  <a:lnTo>
                    <a:pt x="644547" y="727460"/>
                  </a:lnTo>
                  <a:lnTo>
                    <a:pt x="585474" y="717363"/>
                  </a:lnTo>
                  <a:lnTo>
                    <a:pt x="528461" y="706109"/>
                  </a:lnTo>
                  <a:lnTo>
                    <a:pt x="473640" y="693742"/>
                  </a:lnTo>
                  <a:lnTo>
                    <a:pt x="421138" y="680308"/>
                  </a:lnTo>
                  <a:lnTo>
                    <a:pt x="371085" y="665850"/>
                  </a:lnTo>
                  <a:lnTo>
                    <a:pt x="323611" y="650414"/>
                  </a:lnTo>
                  <a:lnTo>
                    <a:pt x="278846" y="634044"/>
                  </a:lnTo>
                  <a:lnTo>
                    <a:pt x="236918" y="616785"/>
                  </a:lnTo>
                  <a:lnTo>
                    <a:pt x="197956" y="598681"/>
                  </a:lnTo>
                  <a:lnTo>
                    <a:pt x="162092" y="579777"/>
                  </a:lnTo>
                  <a:lnTo>
                    <a:pt x="129453" y="560118"/>
                  </a:lnTo>
                  <a:lnTo>
                    <a:pt x="74370" y="518711"/>
                  </a:lnTo>
                  <a:lnTo>
                    <a:pt x="33743" y="474818"/>
                  </a:lnTo>
                  <a:lnTo>
                    <a:pt x="8608" y="428795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391159"/>
            <a:ext cx="8005445" cy="223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65455" indent="-342900"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omic Sans MS"/>
                <a:cs typeface="Comic Sans MS"/>
              </a:rPr>
              <a:t>Align the </a:t>
            </a:r>
            <a:r>
              <a:rPr sz="2200" spc="-5" dirty="0">
                <a:latin typeface="Comic Sans MS"/>
                <a:cs typeface="Comic Sans MS"/>
              </a:rPr>
              <a:t>amino acid </a:t>
            </a:r>
            <a:r>
              <a:rPr sz="2200" spc="-10" dirty="0">
                <a:latin typeface="Comic Sans MS"/>
                <a:cs typeface="Comic Sans MS"/>
              </a:rPr>
              <a:t>sequence </a:t>
            </a:r>
            <a:r>
              <a:rPr sz="2200" spc="-5" dirty="0">
                <a:latin typeface="Comic Sans MS"/>
                <a:cs typeface="Comic Sans MS"/>
              </a:rPr>
              <a:t>of protein </a:t>
            </a:r>
            <a:r>
              <a:rPr sz="2200" spc="-10" dirty="0">
                <a:latin typeface="Comic Sans MS"/>
                <a:cs typeface="Comic Sans MS"/>
              </a:rPr>
              <a:t>with </a:t>
            </a:r>
            <a:r>
              <a:rPr sz="2200" spc="-5" dirty="0">
                <a:latin typeface="Comic Sans MS"/>
                <a:cs typeface="Comic Sans MS"/>
              </a:rPr>
              <a:t>unknown  structural agent, the </a:t>
            </a:r>
            <a:r>
              <a:rPr sz="2200" spc="-10" dirty="0">
                <a:latin typeface="Comic Sans MS"/>
                <a:cs typeface="Comic Sans MS"/>
              </a:rPr>
              <a:t>sequence </a:t>
            </a:r>
            <a:r>
              <a:rPr sz="2200" spc="-5" dirty="0">
                <a:latin typeface="Comic Sans MS"/>
                <a:cs typeface="Comic Sans MS"/>
              </a:rPr>
              <a:t>of a homologous protein  </a:t>
            </a:r>
            <a:r>
              <a:rPr sz="2200" spc="-10" dirty="0">
                <a:latin typeface="Comic Sans MS"/>
                <a:cs typeface="Comic Sans MS"/>
              </a:rPr>
              <a:t>whose 3D </a:t>
            </a:r>
            <a:r>
              <a:rPr sz="2200" spc="-5" dirty="0">
                <a:latin typeface="Comic Sans MS"/>
                <a:cs typeface="Comic Sans MS"/>
              </a:rPr>
              <a:t>structure has already </a:t>
            </a:r>
            <a:r>
              <a:rPr sz="2200" spc="-10" dirty="0">
                <a:latin typeface="Comic Sans MS"/>
                <a:cs typeface="Comic Sans MS"/>
              </a:rPr>
              <a:t>been</a:t>
            </a:r>
            <a:r>
              <a:rPr sz="2200" spc="11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determined</a:t>
            </a:r>
            <a:r>
              <a:rPr sz="2400" spc="-1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spcBef>
                <a:spcPts val="15"/>
              </a:spcBef>
              <a:buFont typeface="Wingdings"/>
              <a:buChar char=""/>
            </a:pPr>
            <a:endParaRPr sz="2850">
              <a:latin typeface="Comic Sans MS"/>
              <a:cs typeface="Comic Sans MS"/>
            </a:endParaRPr>
          </a:p>
          <a:p>
            <a:pPr marL="355600" marR="5080" indent="-342900"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By converting structurally conserved </a:t>
            </a:r>
            <a:r>
              <a:rPr sz="2200" spc="-10" dirty="0">
                <a:latin typeface="Comic Sans MS"/>
                <a:cs typeface="Comic Sans MS"/>
              </a:rPr>
              <a:t>region </a:t>
            </a:r>
            <a:r>
              <a:rPr sz="2200" spc="-5" dirty="0">
                <a:latin typeface="Comic Sans MS"/>
                <a:cs typeface="Comic Sans MS"/>
              </a:rPr>
              <a:t>&amp; structural  </a:t>
            </a:r>
            <a:r>
              <a:rPr sz="2200" spc="-10" dirty="0">
                <a:latin typeface="Comic Sans MS"/>
                <a:cs typeface="Comic Sans MS"/>
              </a:rPr>
              <a:t>variable region, the </a:t>
            </a:r>
            <a:r>
              <a:rPr sz="2200" spc="-5" dirty="0">
                <a:latin typeface="Comic Sans MS"/>
                <a:cs typeface="Comic Sans MS"/>
              </a:rPr>
              <a:t>core of </a:t>
            </a:r>
            <a:r>
              <a:rPr sz="2200" spc="-10" dirty="0">
                <a:latin typeface="Comic Sans MS"/>
                <a:cs typeface="Comic Sans MS"/>
              </a:rPr>
              <a:t>the </a:t>
            </a:r>
            <a:r>
              <a:rPr sz="2200" spc="-5" dirty="0">
                <a:latin typeface="Comic Sans MS"/>
                <a:cs typeface="Comic Sans MS"/>
              </a:rPr>
              <a:t>molecule can be</a:t>
            </a:r>
            <a:r>
              <a:rPr sz="2200" spc="15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identified.</a:t>
            </a:r>
            <a:endParaRPr sz="2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13360"/>
            <a:ext cx="8308340" cy="683895"/>
            <a:chOff x="417959" y="213359"/>
            <a:chExt cx="8308340" cy="683895"/>
          </a:xfrm>
        </p:grpSpPr>
        <p:sp>
          <p:nvSpPr>
            <p:cNvPr id="4" name="object 4"/>
            <p:cNvSpPr/>
            <p:nvPr/>
          </p:nvSpPr>
          <p:spPr>
            <a:xfrm>
              <a:off x="417959" y="254949"/>
              <a:ext cx="8308080" cy="642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3744" y="213359"/>
              <a:ext cx="4094987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637"/>
              <a:ext cx="8229600" cy="5635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193016"/>
            <a:ext cx="8229600" cy="727122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495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pc="-5" dirty="0">
                <a:latin typeface="Comic Sans MS"/>
                <a:cs typeface="Comic Sans MS"/>
              </a:rPr>
              <a:t>Homologous</a:t>
            </a:r>
            <a:r>
              <a:rPr spc="-1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modelling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9301" y="4248150"/>
            <a:ext cx="1952625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6135" y="4742815"/>
            <a:ext cx="1208405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5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FFFF"/>
                </a:solidFill>
                <a:latin typeface="Carlito"/>
                <a:cs typeface="Carlito"/>
              </a:rPr>
              <a:t>Search</a:t>
            </a:r>
            <a:endParaRPr sz="2300">
              <a:latin typeface="Carlito"/>
              <a:cs typeface="Carlito"/>
            </a:endParaRPr>
          </a:p>
          <a:p>
            <a:pPr algn="ctr">
              <a:lnSpc>
                <a:spcPts val="2645"/>
              </a:lnSpc>
            </a:pPr>
            <a:r>
              <a:rPr sz="2300" b="1" spc="-5" dirty="0">
                <a:solidFill>
                  <a:srgbClr val="FFFFFF"/>
                </a:solidFill>
                <a:latin typeface="Carlito"/>
                <a:cs typeface="Carlito"/>
              </a:rPr>
              <a:t>algorithm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9575" y="4619625"/>
            <a:ext cx="876300" cy="87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3026" y="4248150"/>
            <a:ext cx="1952625" cy="1962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1495" y="4826889"/>
            <a:ext cx="104140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65405">
              <a:lnSpc>
                <a:spcPts val="2530"/>
              </a:lnSpc>
              <a:spcBef>
                <a:spcPts val="380"/>
              </a:spcBef>
            </a:pPr>
            <a:r>
              <a:rPr sz="2300" b="1" spc="-5" dirty="0">
                <a:solidFill>
                  <a:srgbClr val="FFFFFF"/>
                </a:solidFill>
                <a:latin typeface="Carlito"/>
                <a:cs typeface="Carlito"/>
              </a:rPr>
              <a:t>Scoring  function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67575" y="4781551"/>
            <a:ext cx="87630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6751" y="4248150"/>
            <a:ext cx="1952625" cy="1962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36254" y="4666310"/>
            <a:ext cx="1261110" cy="10185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40"/>
              </a:spcBef>
            </a:pPr>
            <a:r>
              <a:rPr sz="2300" b="1" dirty="0">
                <a:solidFill>
                  <a:srgbClr val="FFFFFF"/>
                </a:solidFill>
                <a:latin typeface="Carlito"/>
                <a:cs typeface="Carlito"/>
              </a:rPr>
              <a:t>Success</a:t>
            </a:r>
            <a:r>
              <a:rPr sz="2300" b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rlito"/>
                <a:cs typeface="Carlito"/>
              </a:rPr>
              <a:t>of  docking  </a:t>
            </a:r>
            <a:r>
              <a:rPr sz="2300" b="1" spc="-15" dirty="0">
                <a:solidFill>
                  <a:srgbClr val="FFFFFF"/>
                </a:solidFill>
                <a:latin typeface="Carlito"/>
                <a:cs typeface="Carlito"/>
              </a:rPr>
              <a:t>program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8150" y="200025"/>
            <a:ext cx="1638300" cy="1504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29658" y="558166"/>
            <a:ext cx="883919" cy="7334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-1905" algn="ctr">
              <a:lnSpc>
                <a:spcPct val="1047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Prepared 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protein  structure</a:t>
            </a:r>
            <a:endParaRPr sz="1500"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10050" y="1876425"/>
            <a:ext cx="1714500" cy="1866900"/>
            <a:chOff x="2686050" y="1876425"/>
            <a:chExt cx="1714500" cy="1866900"/>
          </a:xfrm>
        </p:grpSpPr>
        <p:sp>
          <p:nvSpPr>
            <p:cNvPr id="13" name="object 13"/>
            <p:cNvSpPr/>
            <p:nvPr/>
          </p:nvSpPr>
          <p:spPr>
            <a:xfrm>
              <a:off x="3333750" y="1876425"/>
              <a:ext cx="485775" cy="4857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86050" y="2314575"/>
              <a:ext cx="1714500" cy="14287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20311" y="2631185"/>
            <a:ext cx="1101725" cy="7327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065" marR="5080" indent="-1905" algn="ctr">
              <a:lnSpc>
                <a:spcPct val="104700"/>
              </a:lnSpc>
              <a:spcBef>
                <a:spcPts val="15"/>
              </a:spcBef>
            </a:pP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Database 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500" b="1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potential  ligands</a:t>
            </a:r>
            <a:endParaRPr sz="1500">
              <a:latin typeface="Comic Sans MS"/>
              <a:cs typeface="Comic Sans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24501" y="933450"/>
            <a:ext cx="2905125" cy="2057400"/>
            <a:chOff x="4000500" y="933450"/>
            <a:chExt cx="2905125" cy="2057400"/>
          </a:xfrm>
        </p:grpSpPr>
        <p:sp>
          <p:nvSpPr>
            <p:cNvPr id="17" name="object 17"/>
            <p:cNvSpPr/>
            <p:nvPr/>
          </p:nvSpPr>
          <p:spPr>
            <a:xfrm>
              <a:off x="4000500" y="1743075"/>
              <a:ext cx="857250" cy="4095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48225" y="933450"/>
              <a:ext cx="2057400" cy="2057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754748" y="1261363"/>
            <a:ext cx="1300480" cy="1277620"/>
          </a:xfrm>
          <a:prstGeom prst="rect">
            <a:avLst/>
          </a:prstGeom>
        </p:spPr>
        <p:txBody>
          <a:bodyPr vert="horz" wrap="square" lIns="0" tIns="50165" rIns="0" bIns="0" rtlCol="0" anchor="ctr">
            <a:spAutoFit/>
          </a:bodyPr>
          <a:lstStyle/>
          <a:p>
            <a:pPr marL="12700" marR="5080" indent="40640" algn="just">
              <a:lnSpc>
                <a:spcPct val="91600"/>
              </a:lnSpc>
              <a:spcBef>
                <a:spcPts val="395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Input </a:t>
            </a:r>
            <a:r>
              <a:rPr sz="2900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docking  p</a:t>
            </a:r>
            <a:r>
              <a:rPr sz="2900" spc="-6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sz="2900" spc="-6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am</a:t>
            </a:r>
            <a:endParaRPr sz="2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205229"/>
            <a:ext cx="8041005" cy="472308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492125" indent="-342900">
              <a:lnSpc>
                <a:spcPts val="2380"/>
              </a:lnSpc>
              <a:spcBef>
                <a:spcPts val="39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Determine all possible optimal conformation </a:t>
            </a:r>
            <a:r>
              <a:rPr sz="2200" spc="-10" dirty="0">
                <a:latin typeface="Comic Sans MS"/>
                <a:cs typeface="Comic Sans MS"/>
              </a:rPr>
              <a:t>for </a:t>
            </a:r>
            <a:r>
              <a:rPr sz="2200" spc="-5" dirty="0">
                <a:latin typeface="Comic Sans MS"/>
                <a:cs typeface="Comic Sans MS"/>
              </a:rPr>
              <a:t>a given  complex (protein-ligand/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protein-protein)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65"/>
              </a:spcBef>
              <a:buFont typeface="Wingdings"/>
              <a:buChar char=""/>
            </a:pPr>
            <a:endParaRPr sz="2200">
              <a:latin typeface="Comic Sans MS"/>
              <a:cs typeface="Comic Sans MS"/>
            </a:endParaRPr>
          </a:p>
          <a:p>
            <a:pPr marL="355600" indent="-342900">
              <a:lnSpc>
                <a:spcPts val="251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Calculate the energy of </a:t>
            </a:r>
            <a:r>
              <a:rPr sz="2200" spc="-10" dirty="0">
                <a:latin typeface="Comic Sans MS"/>
                <a:cs typeface="Comic Sans MS"/>
              </a:rPr>
              <a:t>resulting </a:t>
            </a:r>
            <a:r>
              <a:rPr sz="2200" spc="-5" dirty="0">
                <a:latin typeface="Comic Sans MS"/>
                <a:cs typeface="Comic Sans MS"/>
              </a:rPr>
              <a:t>complex &amp; of</a:t>
            </a:r>
            <a:r>
              <a:rPr sz="2200" spc="8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each</a:t>
            </a:r>
            <a:endParaRPr sz="2200">
              <a:latin typeface="Comic Sans MS"/>
              <a:cs typeface="Comic Sans MS"/>
            </a:endParaRPr>
          </a:p>
          <a:p>
            <a:pPr marL="355600">
              <a:lnSpc>
                <a:spcPts val="2510"/>
              </a:lnSpc>
            </a:pPr>
            <a:r>
              <a:rPr sz="2200" spc="-10" dirty="0">
                <a:latin typeface="Comic Sans MS"/>
                <a:cs typeface="Comic Sans MS"/>
              </a:rPr>
              <a:t>individual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interactions.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30"/>
              </a:spcBef>
            </a:pPr>
            <a:endParaRPr sz="2250">
              <a:latin typeface="Comic Sans MS"/>
              <a:cs typeface="Comic Sans MS"/>
            </a:endParaRPr>
          </a:p>
          <a:p>
            <a:pPr marL="347345">
              <a:spcBef>
                <a:spcPts val="5"/>
              </a:spcBef>
            </a:pPr>
            <a:r>
              <a:rPr sz="2200" spc="-10" dirty="0">
                <a:latin typeface="Comic Sans MS"/>
                <a:cs typeface="Comic Sans MS"/>
              </a:rPr>
              <a:t>Conformational </a:t>
            </a:r>
            <a:r>
              <a:rPr sz="2200" spc="-5" dirty="0">
                <a:latin typeface="Comic Sans MS"/>
                <a:cs typeface="Comic Sans MS"/>
              </a:rPr>
              <a:t>search strategies</a:t>
            </a:r>
            <a:r>
              <a:rPr sz="2200" spc="9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include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50"/>
              </a:spcBef>
            </a:pPr>
            <a:endParaRPr sz="2450">
              <a:latin typeface="Comic Sans MS"/>
              <a:cs typeface="Comic Sans MS"/>
            </a:endParaRPr>
          </a:p>
          <a:p>
            <a:pPr marL="355600" marR="30480" indent="-342900">
              <a:lnSpc>
                <a:spcPts val="2380"/>
              </a:lnSpc>
              <a:buSzPct val="12272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Systematic/ stochastic </a:t>
            </a:r>
            <a:r>
              <a:rPr sz="2200" spc="-10" dirty="0">
                <a:latin typeface="Comic Sans MS"/>
                <a:cs typeface="Comic Sans MS"/>
              </a:rPr>
              <a:t>torsional </a:t>
            </a:r>
            <a:r>
              <a:rPr sz="2200" spc="-5" dirty="0">
                <a:latin typeface="Comic Sans MS"/>
                <a:cs typeface="Comic Sans MS"/>
              </a:rPr>
              <a:t>searches about </a:t>
            </a:r>
            <a:r>
              <a:rPr sz="2200" spc="-10" dirty="0">
                <a:latin typeface="Comic Sans MS"/>
                <a:cs typeface="Comic Sans MS"/>
              </a:rPr>
              <a:t>rotatable  bonds.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60"/>
              </a:spcBef>
              <a:buFont typeface="Arial"/>
              <a:buChar char="•"/>
            </a:pPr>
            <a:endParaRPr sz="2200">
              <a:latin typeface="Comic Sans MS"/>
              <a:cs typeface="Comic Sans MS"/>
            </a:endParaRPr>
          </a:p>
          <a:p>
            <a:pPr marL="355600" indent="-342900">
              <a:buSzPct val="12272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Molecular dynamic</a:t>
            </a:r>
            <a:r>
              <a:rPr sz="2200" spc="2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simulations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35"/>
              </a:spcBef>
              <a:buFont typeface="Arial"/>
              <a:buChar char="•"/>
            </a:pPr>
            <a:endParaRPr sz="2250">
              <a:latin typeface="Comic Sans MS"/>
              <a:cs typeface="Comic Sans MS"/>
            </a:endParaRPr>
          </a:p>
          <a:p>
            <a:pPr marL="355600" indent="-342900">
              <a:buSzPct val="12272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omic Sans MS"/>
                <a:cs typeface="Comic Sans MS"/>
              </a:rPr>
              <a:t>Genetic </a:t>
            </a:r>
            <a:r>
              <a:rPr sz="2200" spc="-5" dirty="0">
                <a:latin typeface="Comic Sans MS"/>
                <a:cs typeface="Comic Sans MS"/>
              </a:rPr>
              <a:t>algorithms to evolve </a:t>
            </a:r>
            <a:r>
              <a:rPr sz="2200" spc="-10" dirty="0">
                <a:latin typeface="Comic Sans MS"/>
                <a:cs typeface="Comic Sans MS"/>
              </a:rPr>
              <a:t>new </a:t>
            </a:r>
            <a:r>
              <a:rPr sz="2200" spc="-5" dirty="0">
                <a:latin typeface="Comic Sans MS"/>
                <a:cs typeface="Comic Sans MS"/>
              </a:rPr>
              <a:t>low energy</a:t>
            </a:r>
            <a:r>
              <a:rPr sz="2200" spc="10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conformations</a:t>
            </a:r>
            <a:endParaRPr sz="2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54935"/>
            <a:ext cx="8308340" cy="871219"/>
            <a:chOff x="417959" y="254934"/>
            <a:chExt cx="8308340" cy="871219"/>
          </a:xfrm>
        </p:grpSpPr>
        <p:sp>
          <p:nvSpPr>
            <p:cNvPr id="4" name="object 4"/>
            <p:cNvSpPr/>
            <p:nvPr/>
          </p:nvSpPr>
          <p:spPr>
            <a:xfrm>
              <a:off x="417959" y="254934"/>
              <a:ext cx="8308080" cy="870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637"/>
              <a:ext cx="8229600" cy="7921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249608"/>
            <a:ext cx="8229600" cy="842538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163830" rIns="0" bIns="0" rtlCol="0" anchor="ctr">
            <a:spAutoFit/>
          </a:bodyPr>
          <a:lstStyle/>
          <a:p>
            <a:pPr marL="2474595">
              <a:lnSpc>
                <a:spcPct val="100000"/>
              </a:lnSpc>
              <a:spcBef>
                <a:spcPts val="1290"/>
              </a:spcBef>
            </a:pPr>
            <a:r>
              <a:rPr spc="-5" dirty="0">
                <a:latin typeface="Comic Sans MS"/>
                <a:cs typeface="Comic Sans MS"/>
              </a:rPr>
              <a:t>a) Search</a:t>
            </a:r>
            <a:r>
              <a:rPr spc="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algorithm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38100"/>
            <a:ext cx="2505710" cy="3917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Ligand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flexibility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839469"/>
            <a:ext cx="709231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 algn="just">
              <a:lnSpc>
                <a:spcPts val="2380"/>
              </a:lnSpc>
              <a:spcBef>
                <a:spcPts val="39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omic Sans MS"/>
                <a:cs typeface="Comic Sans MS"/>
              </a:rPr>
              <a:t>Conformation </a:t>
            </a:r>
            <a:r>
              <a:rPr sz="2200" spc="-5" dirty="0">
                <a:latin typeface="Comic Sans MS"/>
                <a:cs typeface="Comic Sans MS"/>
              </a:rPr>
              <a:t>of </a:t>
            </a:r>
            <a:r>
              <a:rPr sz="2200" spc="-10" dirty="0">
                <a:latin typeface="Comic Sans MS"/>
                <a:cs typeface="Comic Sans MS"/>
              </a:rPr>
              <a:t>the </a:t>
            </a:r>
            <a:r>
              <a:rPr sz="2200" spc="-5" dirty="0">
                <a:latin typeface="Comic Sans MS"/>
                <a:cs typeface="Comic Sans MS"/>
              </a:rPr>
              <a:t>ligand may be generated in </a:t>
            </a:r>
            <a:r>
              <a:rPr sz="2200" spc="-10" dirty="0">
                <a:latin typeface="Comic Sans MS"/>
                <a:cs typeface="Comic Sans MS"/>
              </a:rPr>
              <a:t>the  </a:t>
            </a:r>
            <a:r>
              <a:rPr sz="2200" spc="-5" dirty="0">
                <a:latin typeface="Comic Sans MS"/>
                <a:cs typeface="Comic Sans MS"/>
              </a:rPr>
              <a:t>absence of </a:t>
            </a:r>
            <a:r>
              <a:rPr sz="2200" spc="-10" dirty="0">
                <a:latin typeface="Comic Sans MS"/>
                <a:cs typeface="Comic Sans MS"/>
              </a:rPr>
              <a:t>receptor </a:t>
            </a:r>
            <a:r>
              <a:rPr sz="2200" spc="-5" dirty="0">
                <a:latin typeface="Comic Sans MS"/>
                <a:cs typeface="Comic Sans MS"/>
              </a:rPr>
              <a:t>or in </a:t>
            </a:r>
            <a:r>
              <a:rPr sz="2200" spc="-10" dirty="0">
                <a:latin typeface="Comic Sans MS"/>
                <a:cs typeface="Comic Sans MS"/>
              </a:rPr>
              <a:t>the </a:t>
            </a:r>
            <a:r>
              <a:rPr sz="2200" spc="-5" dirty="0">
                <a:latin typeface="Comic Sans MS"/>
                <a:cs typeface="Comic Sans MS"/>
              </a:rPr>
              <a:t>presence of </a:t>
            </a:r>
            <a:r>
              <a:rPr sz="2200" spc="-10" dirty="0">
                <a:latin typeface="Comic Sans MS"/>
                <a:cs typeface="Comic Sans MS"/>
              </a:rPr>
              <a:t>receptor  binding</a:t>
            </a:r>
            <a:r>
              <a:rPr sz="2200" spc="-3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activity.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3654652"/>
            <a:ext cx="5643245" cy="8305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spcBef>
                <a:spcPts val="390"/>
              </a:spcBef>
            </a:pPr>
            <a:r>
              <a:rPr sz="2400" b="1" spc="-5" dirty="0">
                <a:latin typeface="Comic Sans MS"/>
                <a:cs typeface="Comic Sans MS"/>
              </a:rPr>
              <a:t>Receptor</a:t>
            </a:r>
            <a:r>
              <a:rPr sz="2400" b="1" spc="-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flexibility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spcBef>
                <a:spcPts val="28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Large number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degrees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freedom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14726" y="1628776"/>
            <a:ext cx="5457825" cy="2257425"/>
            <a:chOff x="1990725" y="1628775"/>
            <a:chExt cx="5457825" cy="2257425"/>
          </a:xfrm>
        </p:grpSpPr>
        <p:sp>
          <p:nvSpPr>
            <p:cNvPr id="6" name="object 6"/>
            <p:cNvSpPr/>
            <p:nvPr/>
          </p:nvSpPr>
          <p:spPr>
            <a:xfrm>
              <a:off x="1990725" y="1628775"/>
              <a:ext cx="5457825" cy="2257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8900" y="1971675"/>
              <a:ext cx="1885950" cy="1200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05070" y="2072385"/>
            <a:ext cx="1193800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1905" algn="ctr">
              <a:lnSpc>
                <a:spcPct val="91700"/>
              </a:lnSpc>
              <a:spcBef>
                <a:spcPts val="309"/>
              </a:spcBef>
            </a:pPr>
            <a:r>
              <a:rPr sz="2100" b="1" spc="-15" dirty="0">
                <a:latin typeface="Carlito"/>
                <a:cs typeface="Carlito"/>
              </a:rPr>
              <a:t>Force</a:t>
            </a:r>
            <a:r>
              <a:rPr sz="2100" b="1" spc="-70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field  </a:t>
            </a:r>
            <a:r>
              <a:rPr sz="2100" b="1" spc="-10" dirty="0">
                <a:latin typeface="Carlito"/>
                <a:cs typeface="Carlito"/>
              </a:rPr>
              <a:t>energy  </a:t>
            </a:r>
            <a:r>
              <a:rPr sz="2100" b="1" spc="-15" dirty="0">
                <a:latin typeface="Carlito"/>
                <a:cs typeface="Carlito"/>
              </a:rPr>
              <a:t>e</a:t>
            </a:r>
            <a:r>
              <a:rPr sz="2100" b="1" spc="-35" dirty="0">
                <a:latin typeface="Carlito"/>
                <a:cs typeface="Carlito"/>
              </a:rPr>
              <a:t>v</a:t>
            </a:r>
            <a:r>
              <a:rPr sz="2100" b="1" dirty="0">
                <a:latin typeface="Carlito"/>
                <a:cs typeface="Carlito"/>
              </a:rPr>
              <a:t>alu</a:t>
            </a:r>
            <a:r>
              <a:rPr sz="2100" b="1" spc="-30" dirty="0">
                <a:latin typeface="Carlito"/>
                <a:cs typeface="Carlito"/>
              </a:rPr>
              <a:t>a</a:t>
            </a:r>
            <a:r>
              <a:rPr sz="2100" b="1" dirty="0">
                <a:latin typeface="Carlito"/>
                <a:cs typeface="Carlito"/>
              </a:rPr>
              <a:t>tion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86475" y="2343151"/>
            <a:ext cx="2457450" cy="1171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3391" y="2560446"/>
            <a:ext cx="197294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49275" marR="5080" indent="-537210">
              <a:lnSpc>
                <a:spcPts val="2320"/>
              </a:lnSpc>
              <a:spcBef>
                <a:spcPts val="340"/>
              </a:spcBef>
            </a:pPr>
            <a:r>
              <a:rPr sz="2100" b="1" spc="-10" dirty="0">
                <a:latin typeface="Carlito"/>
                <a:cs typeface="Carlito"/>
              </a:rPr>
              <a:t>Knowledge</a:t>
            </a:r>
            <a:r>
              <a:rPr sz="2100" b="1" spc="-8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based  </a:t>
            </a:r>
            <a:r>
              <a:rPr sz="2100" b="1" spc="-5" dirty="0">
                <a:latin typeface="Carlito"/>
                <a:cs typeface="Carlito"/>
              </a:rPr>
              <a:t>method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28901" y="4562476"/>
            <a:ext cx="2047875" cy="2028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96362" y="5100321"/>
            <a:ext cx="1212215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0"/>
              </a:spcBef>
            </a:pPr>
            <a:r>
              <a:rPr sz="1500" b="1" spc="-2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r>
              <a:rPr sz="1500" b="1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500" b="1" spc="-5" dirty="0">
                <a:solidFill>
                  <a:srgbClr val="FFFFFF"/>
                </a:solidFill>
                <a:latin typeface="Carlito"/>
                <a:cs typeface="Carlito"/>
              </a:rPr>
              <a:t>erim</a:t>
            </a:r>
            <a:r>
              <a:rPr sz="15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500" b="1" spc="-1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500" b="1" spc="-2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500" b="1" spc="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1500" b="1" dirty="0">
                <a:solidFill>
                  <a:srgbClr val="FFFFFF"/>
                </a:solidFill>
                <a:latin typeface="Carlito"/>
                <a:cs typeface="Carlito"/>
              </a:rPr>
              <a:t>ly  </a:t>
            </a:r>
            <a:r>
              <a:rPr sz="1500" b="1" spc="-10" dirty="0">
                <a:solidFill>
                  <a:srgbClr val="FFFFFF"/>
                </a:solidFill>
                <a:latin typeface="Carlito"/>
                <a:cs typeface="Carlito"/>
              </a:rPr>
              <a:t>determined  </a:t>
            </a:r>
            <a:r>
              <a:rPr sz="1500" b="1" spc="-5" dirty="0">
                <a:solidFill>
                  <a:srgbClr val="FFFFFF"/>
                </a:solidFill>
                <a:latin typeface="Carlito"/>
                <a:cs typeface="Carlito"/>
              </a:rPr>
              <a:t>multiple </a:t>
            </a:r>
            <a:r>
              <a:rPr sz="1500" b="1" spc="-15" dirty="0">
                <a:solidFill>
                  <a:srgbClr val="FFFFFF"/>
                </a:solidFill>
                <a:latin typeface="Carlito"/>
                <a:cs typeface="Carlito"/>
              </a:rPr>
              <a:t>steric  </a:t>
            </a:r>
            <a:r>
              <a:rPr sz="1500" b="1" spc="-10" dirty="0">
                <a:solidFill>
                  <a:srgbClr val="FFFFFF"/>
                </a:solidFill>
                <a:latin typeface="Carlito"/>
                <a:cs typeface="Carlito"/>
              </a:rPr>
              <a:t>structures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39101" y="4562476"/>
            <a:ext cx="2047875" cy="2028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28685" y="5100321"/>
            <a:ext cx="1430655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50"/>
              </a:spcBef>
            </a:pPr>
            <a:r>
              <a:rPr sz="1500" b="1" spc="-10" dirty="0">
                <a:solidFill>
                  <a:srgbClr val="FFFFFF"/>
                </a:solidFill>
                <a:latin typeface="Carlito"/>
                <a:cs typeface="Carlito"/>
              </a:rPr>
              <a:t>Rotamer </a:t>
            </a:r>
            <a:r>
              <a:rPr sz="1500" b="1" spc="-5" dirty="0">
                <a:solidFill>
                  <a:srgbClr val="FFFFFF"/>
                </a:solidFill>
                <a:latin typeface="Carlito"/>
                <a:cs typeface="Carlito"/>
              </a:rPr>
              <a:t>libraries  </a:t>
            </a:r>
            <a:r>
              <a:rPr sz="1500" b="1" dirty="0">
                <a:solidFill>
                  <a:srgbClr val="FFFFFF"/>
                </a:solidFill>
                <a:latin typeface="Carlito"/>
                <a:cs typeface="Carlito"/>
              </a:rPr>
              <a:t>of aminoacid</a:t>
            </a:r>
            <a:r>
              <a:rPr sz="1500" b="1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rlito"/>
                <a:cs typeface="Carlito"/>
              </a:rPr>
              <a:t>side  </a:t>
            </a:r>
            <a:r>
              <a:rPr sz="1500" b="1" spc="-5" dirty="0">
                <a:solidFill>
                  <a:srgbClr val="FFFFFF"/>
                </a:solidFill>
                <a:latin typeface="Carlito"/>
                <a:cs typeface="Carlito"/>
              </a:rPr>
              <a:t>chain surrounds  the binding</a:t>
            </a:r>
            <a:r>
              <a:rPr sz="15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rlito"/>
                <a:cs typeface="Carlito"/>
              </a:rPr>
              <a:t>cavity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313179"/>
            <a:ext cx="8260715" cy="4966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1155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Pharmacophore</a:t>
            </a:r>
            <a:r>
              <a:rPr sz="2400" spc="-5" dirty="0">
                <a:latin typeface="Arial"/>
                <a:cs typeface="Arial"/>
              </a:rPr>
              <a:t>- </a:t>
            </a:r>
            <a:r>
              <a:rPr sz="2400" dirty="0">
                <a:latin typeface="Arial"/>
                <a:cs typeface="Arial"/>
              </a:rPr>
              <a:t>the atoms </a:t>
            </a:r>
            <a:r>
              <a:rPr sz="2400" spc="-5" dirty="0">
                <a:latin typeface="Arial"/>
                <a:cs typeface="Arial"/>
              </a:rPr>
              <a:t>and functional groups required 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 specific pharmacological </a:t>
            </a:r>
            <a:r>
              <a:rPr sz="2400" spc="-25" dirty="0">
                <a:latin typeface="Arial"/>
                <a:cs typeface="Arial"/>
              </a:rPr>
              <a:t>activity, </a:t>
            </a:r>
            <a:r>
              <a:rPr sz="2400" spc="-5" dirty="0">
                <a:latin typeface="Arial"/>
                <a:cs typeface="Arial"/>
              </a:rPr>
              <a:t>and their relative  position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space.</a:t>
            </a:r>
            <a:r>
              <a:rPr lang="en-US" sz="2400" b="1" spc="-5" dirty="0">
                <a:latin typeface="Comic Sans MS"/>
                <a:cs typeface="Comic Sans MS"/>
              </a:rPr>
              <a:t> </a:t>
            </a:r>
          </a:p>
          <a:p>
            <a:pPr marL="350520" marR="5080" indent="-338455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1155" algn="l"/>
              </a:tabLst>
            </a:pPr>
            <a:r>
              <a:rPr lang="en-US" sz="2400" b="1" spc="-5" dirty="0">
                <a:latin typeface="Comic Sans MS"/>
                <a:cs typeface="Comic Sans MS"/>
              </a:rPr>
              <a:t>Docking </a:t>
            </a:r>
            <a:r>
              <a:rPr lang="en-US" sz="2400" spc="-5" dirty="0">
                <a:latin typeface="Comic Sans MS"/>
                <a:cs typeface="Comic Sans MS"/>
              </a:rPr>
              <a:t>– Computational simulation of a candidate –</a:t>
            </a:r>
            <a:r>
              <a:rPr lang="en-US" sz="2400" spc="-150" dirty="0">
                <a:latin typeface="Comic Sans MS"/>
                <a:cs typeface="Comic Sans MS"/>
              </a:rPr>
              <a:t> </a:t>
            </a:r>
            <a:r>
              <a:rPr lang="en-US" sz="2400" spc="-5" dirty="0" err="1">
                <a:latin typeface="Comic Sans MS"/>
                <a:cs typeface="Comic Sans MS"/>
              </a:rPr>
              <a:t>preffered</a:t>
            </a:r>
            <a:r>
              <a:rPr lang="en-US" sz="2400" spc="-5" dirty="0">
                <a:latin typeface="Comic Sans MS"/>
                <a:cs typeface="Comic Sans MS"/>
              </a:rPr>
              <a:t>  </a:t>
            </a:r>
            <a:r>
              <a:rPr lang="en-US" sz="2400" spc="-10" dirty="0">
                <a:latin typeface="Comic Sans MS"/>
                <a:cs typeface="Comic Sans MS"/>
              </a:rPr>
              <a:t>orientation </a:t>
            </a:r>
            <a:r>
              <a:rPr lang="en-US" sz="2400" spc="-5" dirty="0">
                <a:latin typeface="Comic Sans MS"/>
                <a:cs typeface="Comic Sans MS"/>
              </a:rPr>
              <a:t>of ligand </a:t>
            </a:r>
            <a:r>
              <a:rPr lang="en-US" sz="2400" spc="-10" dirty="0">
                <a:latin typeface="Comic Sans MS"/>
                <a:cs typeface="Comic Sans MS"/>
              </a:rPr>
              <a:t>binding </a:t>
            </a:r>
            <a:r>
              <a:rPr lang="en-US" sz="2400" spc="-5" dirty="0">
                <a:latin typeface="Comic Sans MS"/>
                <a:cs typeface="Comic Sans MS"/>
              </a:rPr>
              <a:t>site to a</a:t>
            </a:r>
            <a:r>
              <a:rPr lang="en-US" sz="2400" spc="75" dirty="0">
                <a:latin typeface="Comic Sans MS"/>
                <a:cs typeface="Comic Sans MS"/>
              </a:rPr>
              <a:t> </a:t>
            </a:r>
            <a:r>
              <a:rPr lang="en-US" sz="2400" spc="-10" dirty="0">
                <a:latin typeface="Comic Sans MS"/>
                <a:cs typeface="Comic Sans MS"/>
              </a:rPr>
              <a:t>receptor.</a:t>
            </a:r>
            <a:endParaRPr lang="en-US" sz="2400" dirty="0">
              <a:latin typeface="Comic Sans MS"/>
              <a:cs typeface="Comic Sans MS"/>
            </a:endParaRPr>
          </a:p>
          <a:p>
            <a:pPr>
              <a:spcBef>
                <a:spcPts val="5"/>
              </a:spcBef>
            </a:pPr>
            <a:endParaRPr sz="3750" dirty="0">
              <a:latin typeface="Arial"/>
              <a:cs typeface="Arial"/>
            </a:endParaRPr>
          </a:p>
          <a:p>
            <a:pPr marL="350520" marR="1105535" indent="-338455">
              <a:lnSpc>
                <a:spcPct val="150100"/>
              </a:lnSpc>
              <a:buFont typeface="Wingdings"/>
              <a:buChar char=""/>
              <a:tabLst>
                <a:tab pos="351155" algn="l"/>
              </a:tabLst>
            </a:pPr>
            <a:r>
              <a:rPr sz="24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3D arrangement of functional groups that enable a  </a:t>
            </a:r>
            <a:r>
              <a:rPr sz="2400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compound </a:t>
            </a:r>
            <a:r>
              <a:rPr sz="24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to </a:t>
            </a:r>
            <a:r>
              <a:rPr sz="24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exert </a:t>
            </a:r>
            <a:r>
              <a:rPr sz="24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 </a:t>
            </a:r>
            <a:r>
              <a:rPr sz="24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particular biological</a:t>
            </a:r>
            <a:r>
              <a:rPr sz="2400" i="1" u="heavy" spc="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effect.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23" y="2348483"/>
              <a:ext cx="2808731" cy="2232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"/>
              <a:ext cx="76200" cy="30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24824" y="0"/>
              <a:ext cx="519174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8744" y="2276855"/>
              <a:ext cx="3311652" cy="22326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86406" y="1352803"/>
            <a:ext cx="7523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400" dirty="0">
                <a:latin typeface="Liberation Sans Narrow"/>
                <a:cs typeface="Liberation Sans Narrow"/>
              </a:rPr>
              <a:t>The </a:t>
            </a:r>
            <a:r>
              <a:rPr sz="2400" spc="-5" dirty="0">
                <a:latin typeface="Liberation Sans Narrow"/>
                <a:cs typeface="Liberation Sans Narrow"/>
              </a:rPr>
              <a:t>protein can be thought of as the </a:t>
            </a:r>
            <a:r>
              <a:rPr sz="2400" dirty="0">
                <a:latin typeface="Liberation Sans Narrow"/>
                <a:cs typeface="Liberation Sans Narrow"/>
              </a:rPr>
              <a:t>“lock” </a:t>
            </a:r>
            <a:r>
              <a:rPr sz="2400" spc="-5" dirty="0">
                <a:latin typeface="Liberation Sans Narrow"/>
                <a:cs typeface="Liberation Sans Narrow"/>
              </a:rPr>
              <a:t>and the </a:t>
            </a:r>
            <a:r>
              <a:rPr sz="2400" spc="-10" dirty="0">
                <a:latin typeface="Liberation Sans Narrow"/>
                <a:cs typeface="Liberation Sans Narrow"/>
              </a:rPr>
              <a:t>ligand </a:t>
            </a:r>
            <a:r>
              <a:rPr sz="2400" spc="-5" dirty="0">
                <a:latin typeface="Liberation Sans Narrow"/>
                <a:cs typeface="Liberation Sans Narrow"/>
              </a:rPr>
              <a:t>can be  thought of as </a:t>
            </a:r>
            <a:r>
              <a:rPr sz="2400" dirty="0">
                <a:latin typeface="Liberation Sans Narrow"/>
                <a:cs typeface="Liberation Sans Narrow"/>
              </a:rPr>
              <a:t>a</a:t>
            </a:r>
            <a:r>
              <a:rPr sz="2400" spc="55" dirty="0">
                <a:latin typeface="Liberation Sans Narrow"/>
                <a:cs typeface="Liberation Sans Narrow"/>
              </a:rPr>
              <a:t> </a:t>
            </a:r>
            <a:r>
              <a:rPr sz="2400" spc="-5" dirty="0">
                <a:latin typeface="Liberation Sans Narrow"/>
                <a:cs typeface="Liberation Sans Narrow"/>
              </a:rPr>
              <a:t>“key”.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2510" y="4811396"/>
            <a:ext cx="15665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NVP:</a:t>
            </a:r>
            <a:r>
              <a:rPr sz="2000" spc="-7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Nevirapine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1484" y="4680661"/>
            <a:ext cx="404114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Crystallographic structure of </a:t>
            </a:r>
            <a:r>
              <a:rPr sz="2000" spc="-2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HIV-1</a:t>
            </a:r>
            <a:r>
              <a:rPr sz="2000" spc="-2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reverse</a:t>
            </a:r>
            <a:endParaRPr sz="2000">
              <a:latin typeface="Liberation Sans Narrow"/>
              <a:cs typeface="Liberation Sans Narrow"/>
            </a:endParaRPr>
          </a:p>
          <a:p>
            <a:pPr marL="12700"/>
            <a:r>
              <a:rPr sz="20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transcriptase:</a:t>
            </a:r>
            <a:endParaRPr sz="2000">
              <a:latin typeface="Liberation Sans Narrow"/>
              <a:cs typeface="Liberation Sans Narrow"/>
            </a:endParaRPr>
          </a:p>
          <a:p>
            <a:pPr marL="12700" marR="5080" indent="55880"/>
            <a:r>
              <a:rPr sz="20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green coloured P51 subunit </a:t>
            </a:r>
            <a:r>
              <a:rPr sz="20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&amp; red </a:t>
            </a:r>
            <a:r>
              <a:rPr sz="20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coloured  P66 subunit</a:t>
            </a:r>
            <a:endParaRPr sz="2000"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7269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25808"/>
            <a:ext cx="8229600" cy="842538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163830" rIns="0" bIns="0" rtlCol="0" anchor="ctr">
            <a:spAutoFit/>
          </a:bodyPr>
          <a:lstStyle/>
          <a:p>
            <a:pPr marL="2520315">
              <a:lnSpc>
                <a:spcPct val="100000"/>
              </a:lnSpc>
              <a:spcBef>
                <a:spcPts val="1290"/>
              </a:spcBef>
            </a:pPr>
            <a:r>
              <a:rPr spc="-5" dirty="0">
                <a:latin typeface="Comic Sans MS"/>
                <a:cs typeface="Comic Sans MS"/>
              </a:rPr>
              <a:t>b) Scoring</a:t>
            </a:r>
            <a:r>
              <a:rPr spc="-10" dirty="0">
                <a:latin typeface="Comic Sans MS"/>
                <a:cs typeface="Comic Sans MS"/>
              </a:rPr>
              <a:t> function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152776" y="1543050"/>
            <a:ext cx="6657975" cy="386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776" y="470661"/>
            <a:ext cx="508762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/>
              <a:t>MOLECULAR</a:t>
            </a:r>
            <a:r>
              <a:rPr sz="4000" spc="-70" dirty="0"/>
              <a:t> </a:t>
            </a:r>
            <a:r>
              <a:rPr sz="4000" spc="-310" dirty="0"/>
              <a:t>DOCKING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54201" y="1235812"/>
            <a:ext cx="8231505" cy="273921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Liberation Sans Narrow"/>
                <a:cs typeface="Liberation Sans Narrow"/>
              </a:rPr>
              <a:t>Aim:</a:t>
            </a:r>
            <a:endParaRPr sz="2000">
              <a:latin typeface="Liberation Sans Narrow"/>
              <a:cs typeface="Liberation Sans Narrow"/>
            </a:endParaRPr>
          </a:p>
          <a:p>
            <a:pPr marL="355600" marR="5080" indent="571500">
              <a:spcBef>
                <a:spcPts val="480"/>
              </a:spcBef>
            </a:pPr>
            <a:r>
              <a:rPr sz="2000" spc="-90" dirty="0">
                <a:latin typeface="Liberation Sans Narrow"/>
                <a:cs typeface="Liberation Sans Narrow"/>
              </a:rPr>
              <a:t>To </a:t>
            </a:r>
            <a:r>
              <a:rPr sz="2000" spc="-5" dirty="0">
                <a:latin typeface="Liberation Sans Narrow"/>
                <a:cs typeface="Liberation Sans Narrow"/>
              </a:rPr>
              <a:t>achieve an </a:t>
            </a:r>
            <a:r>
              <a:rPr sz="2000" spc="-10" dirty="0">
                <a:latin typeface="Liberation Sans Narrow"/>
                <a:cs typeface="Liberation Sans Narrow"/>
              </a:rPr>
              <a:t>optimized </a:t>
            </a:r>
            <a:r>
              <a:rPr sz="2000" spc="-5" dirty="0">
                <a:latin typeface="Liberation Sans Narrow"/>
                <a:cs typeface="Liberation Sans Narrow"/>
              </a:rPr>
              <a:t>conformation for both receptor and ligand </a:t>
            </a:r>
            <a:r>
              <a:rPr sz="2000" dirty="0">
                <a:latin typeface="Liberation Sans Narrow"/>
                <a:cs typeface="Liberation Sans Narrow"/>
              </a:rPr>
              <a:t>&amp; </a:t>
            </a:r>
            <a:r>
              <a:rPr sz="2000" spc="-5" dirty="0">
                <a:latin typeface="Liberation Sans Narrow"/>
                <a:cs typeface="Liberation Sans Narrow"/>
              </a:rPr>
              <a:t>the  relative orientation between protein and ligand such that the free energy of the overall  system is </a:t>
            </a:r>
            <a:r>
              <a:rPr sz="2000" spc="-10" dirty="0">
                <a:latin typeface="Liberation Sans Narrow"/>
                <a:cs typeface="Liberation Sans Narrow"/>
              </a:rPr>
              <a:t>minimized</a:t>
            </a:r>
            <a:endParaRPr sz="2000">
              <a:latin typeface="Liberation Sans Narrow"/>
              <a:cs typeface="Liberation Sans Narrow"/>
            </a:endParaRPr>
          </a:p>
          <a:p>
            <a:pPr>
              <a:spcBef>
                <a:spcPts val="30"/>
              </a:spcBef>
            </a:pPr>
            <a:endParaRPr sz="2900">
              <a:latin typeface="Liberation Sans Narrow"/>
              <a:cs typeface="Liberation Sans Narrow"/>
            </a:endParaRPr>
          </a:p>
          <a:p>
            <a:pPr marL="355600" marR="175260" indent="-343535"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dirty="0"/>
              <a:t>	</a:t>
            </a:r>
            <a:r>
              <a:rPr sz="2000" spc="-5" dirty="0">
                <a:latin typeface="Liberation Sans Narrow"/>
                <a:cs typeface="Liberation Sans Narrow"/>
              </a:rPr>
              <a:t>Successful </a:t>
            </a:r>
            <a:r>
              <a:rPr sz="2000" spc="-10" dirty="0">
                <a:latin typeface="Liberation Sans Narrow"/>
                <a:cs typeface="Liberation Sans Narrow"/>
              </a:rPr>
              <a:t>docking </a:t>
            </a:r>
            <a:r>
              <a:rPr sz="2000" spc="-5" dirty="0">
                <a:latin typeface="Liberation Sans Narrow"/>
                <a:cs typeface="Liberation Sans Narrow"/>
              </a:rPr>
              <a:t>methods search high-dimensional spaces </a:t>
            </a:r>
            <a:r>
              <a:rPr sz="2000" spc="-10" dirty="0">
                <a:latin typeface="Liberation Sans Narrow"/>
                <a:cs typeface="Liberation Sans Narrow"/>
              </a:rPr>
              <a:t>effectively </a:t>
            </a:r>
            <a:r>
              <a:rPr sz="2000" spc="-5" dirty="0">
                <a:latin typeface="Liberation Sans Narrow"/>
                <a:cs typeface="Liberation Sans Narrow"/>
              </a:rPr>
              <a:t>and use </a:t>
            </a:r>
            <a:r>
              <a:rPr sz="2000" dirty="0">
                <a:latin typeface="Liberation Sans Narrow"/>
                <a:cs typeface="Liberation Sans Narrow"/>
              </a:rPr>
              <a:t>a  </a:t>
            </a:r>
            <a:r>
              <a:rPr sz="2000" spc="-5" dirty="0">
                <a:latin typeface="Liberation Sans Narrow"/>
                <a:cs typeface="Liberation Sans Narrow"/>
              </a:rPr>
              <a:t>scoring function that correctly </a:t>
            </a:r>
            <a:r>
              <a:rPr sz="2000" dirty="0">
                <a:latin typeface="Liberation Sans Narrow"/>
                <a:cs typeface="Liberation Sans Narrow"/>
              </a:rPr>
              <a:t>ranks </a:t>
            </a:r>
            <a:r>
              <a:rPr sz="2000" spc="-5" dirty="0">
                <a:latin typeface="Liberation Sans Narrow"/>
                <a:cs typeface="Liberation Sans Narrow"/>
              </a:rPr>
              <a:t>candidate</a:t>
            </a:r>
            <a:r>
              <a:rPr sz="2000" spc="-15" dirty="0">
                <a:latin typeface="Liberation Sans Narrow"/>
                <a:cs typeface="Liberation Sans Narrow"/>
              </a:rPr>
              <a:t> </a:t>
            </a:r>
            <a:r>
              <a:rPr sz="2000" spc="-10" dirty="0">
                <a:latin typeface="Liberation Sans Narrow"/>
                <a:cs typeface="Liberation Sans Narrow"/>
              </a:rPr>
              <a:t>dockings.</a:t>
            </a:r>
            <a:endParaRPr sz="2000">
              <a:latin typeface="Liberation Sans Narrow"/>
              <a:cs typeface="Liberation Sans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-50104"/>
            <a:ext cx="9143998" cy="6380988"/>
            <a:chOff x="0" y="0"/>
            <a:chExt cx="9143998" cy="6380988"/>
          </a:xfrm>
        </p:grpSpPr>
        <p:sp>
          <p:nvSpPr>
            <p:cNvPr id="5" name="object 5"/>
            <p:cNvSpPr/>
            <p:nvPr/>
          </p:nvSpPr>
          <p:spPr>
            <a:xfrm>
              <a:off x="0" y="1"/>
              <a:ext cx="723900" cy="50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276843" y="0"/>
              <a:ext cx="867155" cy="126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4" y="4076700"/>
              <a:ext cx="7272528" cy="2304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2951" y="297306"/>
            <a:ext cx="308546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40" dirty="0"/>
              <a:t>IMP</a:t>
            </a:r>
            <a:r>
              <a:rPr sz="4000" spc="-285" dirty="0"/>
              <a:t>O</a:t>
            </a:r>
            <a:r>
              <a:rPr sz="4000" spc="-160" dirty="0"/>
              <a:t>RTANCE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5003229" y="2264601"/>
            <a:ext cx="2187575" cy="3482975"/>
            <a:chOff x="3479228" y="2264600"/>
            <a:chExt cx="2187575" cy="3482975"/>
          </a:xfrm>
        </p:grpSpPr>
        <p:sp>
          <p:nvSpPr>
            <p:cNvPr id="4" name="object 4"/>
            <p:cNvSpPr/>
            <p:nvPr/>
          </p:nvSpPr>
          <p:spPr>
            <a:xfrm>
              <a:off x="4068317" y="2277618"/>
              <a:ext cx="1009015" cy="3456940"/>
            </a:xfrm>
            <a:custGeom>
              <a:avLst/>
              <a:gdLst/>
              <a:ahLst/>
              <a:cxnLst/>
              <a:rect l="l" t="t" r="r" b="b"/>
              <a:pathLst>
                <a:path w="1009014" h="3456940">
                  <a:moveTo>
                    <a:pt x="756666" y="0"/>
                  </a:moveTo>
                  <a:lnTo>
                    <a:pt x="252222" y="0"/>
                  </a:lnTo>
                  <a:lnTo>
                    <a:pt x="252222" y="2951988"/>
                  </a:lnTo>
                  <a:lnTo>
                    <a:pt x="0" y="2951988"/>
                  </a:lnTo>
                  <a:lnTo>
                    <a:pt x="504444" y="3456432"/>
                  </a:lnTo>
                  <a:lnTo>
                    <a:pt x="1008888" y="2951988"/>
                  </a:lnTo>
                  <a:lnTo>
                    <a:pt x="756666" y="2951988"/>
                  </a:lnTo>
                  <a:lnTo>
                    <a:pt x="75666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8317" y="2277618"/>
              <a:ext cx="1009015" cy="3456940"/>
            </a:xfrm>
            <a:custGeom>
              <a:avLst/>
              <a:gdLst/>
              <a:ahLst/>
              <a:cxnLst/>
              <a:rect l="l" t="t" r="r" b="b"/>
              <a:pathLst>
                <a:path w="1009014" h="3456940">
                  <a:moveTo>
                    <a:pt x="0" y="2951988"/>
                  </a:moveTo>
                  <a:lnTo>
                    <a:pt x="252222" y="2951988"/>
                  </a:lnTo>
                  <a:lnTo>
                    <a:pt x="252222" y="0"/>
                  </a:lnTo>
                  <a:lnTo>
                    <a:pt x="756666" y="0"/>
                  </a:lnTo>
                  <a:lnTo>
                    <a:pt x="756666" y="2951988"/>
                  </a:lnTo>
                  <a:lnTo>
                    <a:pt x="1008888" y="2951988"/>
                  </a:lnTo>
                  <a:lnTo>
                    <a:pt x="504444" y="3456432"/>
                  </a:lnTo>
                  <a:lnTo>
                    <a:pt x="0" y="295198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0797" y="2853690"/>
              <a:ext cx="792480" cy="719455"/>
            </a:xfrm>
            <a:custGeom>
              <a:avLst/>
              <a:gdLst/>
              <a:ahLst/>
              <a:cxnLst/>
              <a:rect l="l" t="t" r="r" b="b"/>
              <a:pathLst>
                <a:path w="792479" h="719454">
                  <a:moveTo>
                    <a:pt x="432815" y="0"/>
                  </a:moveTo>
                  <a:lnTo>
                    <a:pt x="432815" y="179832"/>
                  </a:lnTo>
                  <a:lnTo>
                    <a:pt x="0" y="179832"/>
                  </a:lnTo>
                  <a:lnTo>
                    <a:pt x="0" y="539496"/>
                  </a:lnTo>
                  <a:lnTo>
                    <a:pt x="432815" y="539496"/>
                  </a:lnTo>
                  <a:lnTo>
                    <a:pt x="432815" y="719327"/>
                  </a:lnTo>
                  <a:lnTo>
                    <a:pt x="792479" y="35966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60797" y="2853690"/>
              <a:ext cx="792480" cy="719455"/>
            </a:xfrm>
            <a:custGeom>
              <a:avLst/>
              <a:gdLst/>
              <a:ahLst/>
              <a:cxnLst/>
              <a:rect l="l" t="t" r="r" b="b"/>
              <a:pathLst>
                <a:path w="792479" h="719454">
                  <a:moveTo>
                    <a:pt x="0" y="179832"/>
                  </a:moveTo>
                  <a:lnTo>
                    <a:pt x="432815" y="179832"/>
                  </a:lnTo>
                  <a:lnTo>
                    <a:pt x="432815" y="0"/>
                  </a:lnTo>
                  <a:lnTo>
                    <a:pt x="792479" y="359663"/>
                  </a:lnTo>
                  <a:lnTo>
                    <a:pt x="432815" y="719327"/>
                  </a:lnTo>
                  <a:lnTo>
                    <a:pt x="432815" y="539496"/>
                  </a:lnTo>
                  <a:lnTo>
                    <a:pt x="0" y="539496"/>
                  </a:lnTo>
                  <a:lnTo>
                    <a:pt x="0" y="1798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2245" y="3213354"/>
              <a:ext cx="792480" cy="721360"/>
            </a:xfrm>
            <a:custGeom>
              <a:avLst/>
              <a:gdLst/>
              <a:ahLst/>
              <a:cxnLst/>
              <a:rect l="l" t="t" r="r" b="b"/>
              <a:pathLst>
                <a:path w="792479" h="721360">
                  <a:moveTo>
                    <a:pt x="360425" y="0"/>
                  </a:moveTo>
                  <a:lnTo>
                    <a:pt x="0" y="360425"/>
                  </a:lnTo>
                  <a:lnTo>
                    <a:pt x="360425" y="720852"/>
                  </a:lnTo>
                  <a:lnTo>
                    <a:pt x="360425" y="540639"/>
                  </a:lnTo>
                  <a:lnTo>
                    <a:pt x="792479" y="540639"/>
                  </a:lnTo>
                  <a:lnTo>
                    <a:pt x="792479" y="180212"/>
                  </a:lnTo>
                  <a:lnTo>
                    <a:pt x="360425" y="180212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92245" y="3213354"/>
              <a:ext cx="792480" cy="721360"/>
            </a:xfrm>
            <a:custGeom>
              <a:avLst/>
              <a:gdLst/>
              <a:ahLst/>
              <a:cxnLst/>
              <a:rect l="l" t="t" r="r" b="b"/>
              <a:pathLst>
                <a:path w="792479" h="721360">
                  <a:moveTo>
                    <a:pt x="0" y="360425"/>
                  </a:moveTo>
                  <a:lnTo>
                    <a:pt x="360425" y="0"/>
                  </a:lnTo>
                  <a:lnTo>
                    <a:pt x="360425" y="180212"/>
                  </a:lnTo>
                  <a:lnTo>
                    <a:pt x="792479" y="180212"/>
                  </a:lnTo>
                  <a:lnTo>
                    <a:pt x="792479" y="540639"/>
                  </a:lnTo>
                  <a:lnTo>
                    <a:pt x="360425" y="540639"/>
                  </a:lnTo>
                  <a:lnTo>
                    <a:pt x="360425" y="720852"/>
                  </a:lnTo>
                  <a:lnTo>
                    <a:pt x="0" y="3604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71239" y="1728596"/>
            <a:ext cx="5086985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45" dirty="0">
                <a:latin typeface="Arial"/>
                <a:cs typeface="Arial"/>
              </a:rPr>
              <a:t>Molecular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Docking</a:t>
            </a:r>
            <a:endParaRPr sz="3000">
              <a:latin typeface="Arial"/>
              <a:cs typeface="Arial"/>
            </a:endParaRPr>
          </a:p>
          <a:p>
            <a:pPr marL="2769235" marR="5080">
              <a:spcBef>
                <a:spcPts val="3504"/>
              </a:spcBef>
            </a:pPr>
            <a:r>
              <a:rPr sz="2400" spc="-70" dirty="0">
                <a:latin typeface="Arial"/>
                <a:cs typeface="Arial"/>
              </a:rPr>
              <a:t>Prediction </a:t>
            </a:r>
            <a:r>
              <a:rPr sz="2400" spc="-40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the  </a:t>
            </a:r>
            <a:r>
              <a:rPr sz="2400" spc="-25" dirty="0">
                <a:latin typeface="Arial"/>
                <a:cs typeface="Arial"/>
              </a:rPr>
              <a:t>binding </a:t>
            </a:r>
            <a:r>
              <a:rPr sz="2400" spc="15" dirty="0">
                <a:latin typeface="Arial"/>
                <a:cs typeface="Arial"/>
              </a:rPr>
              <a:t>affinity  </a:t>
            </a:r>
            <a:r>
              <a:rPr sz="2400" spc="-90" dirty="0">
                <a:latin typeface="Arial"/>
                <a:cs typeface="Arial"/>
              </a:rPr>
              <a:t>(Scoring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Function)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9920" y="2342769"/>
            <a:ext cx="260731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Identification </a:t>
            </a:r>
            <a:r>
              <a:rPr sz="2400" spc="-40" dirty="0">
                <a:latin typeface="Arial"/>
                <a:cs typeface="Arial"/>
              </a:rPr>
              <a:t>of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666750" marR="5715" indent="955040" algn="r"/>
            <a:r>
              <a:rPr sz="2400" spc="25" dirty="0">
                <a:latin typeface="Times New Roman"/>
                <a:cs typeface="Times New Roman"/>
              </a:rPr>
              <a:t>ligan</a:t>
            </a:r>
            <a:r>
              <a:rPr sz="2400" spc="-70" dirty="0">
                <a:latin typeface="Times New Roman"/>
                <a:cs typeface="Times New Roman"/>
              </a:rPr>
              <a:t>d’s  </a:t>
            </a:r>
            <a:r>
              <a:rPr sz="2400" spc="-55" dirty="0">
                <a:latin typeface="Arial"/>
                <a:cs typeface="Arial"/>
              </a:rPr>
              <a:t>correct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binding</a:t>
            </a:r>
            <a:endParaRPr sz="2400" dirty="0">
              <a:latin typeface="Arial"/>
              <a:cs typeface="Arial"/>
            </a:endParaRPr>
          </a:p>
          <a:p>
            <a:pPr marL="12700" marR="5080" indent="1414145" algn="r"/>
            <a:r>
              <a:rPr sz="2400" spc="-95" dirty="0" err="1">
                <a:latin typeface="Arial"/>
                <a:cs typeface="Arial"/>
              </a:rPr>
              <a:t>geomety</a:t>
            </a:r>
            <a:r>
              <a:rPr sz="2400" spc="-95" dirty="0">
                <a:latin typeface="Arial"/>
                <a:cs typeface="Arial"/>
              </a:rPr>
              <a:t>  </a:t>
            </a:r>
            <a:r>
              <a:rPr sz="2400" spc="-150" dirty="0">
                <a:latin typeface="Arial"/>
                <a:cs typeface="Arial"/>
              </a:rPr>
              <a:t>(pose) </a:t>
            </a:r>
            <a:r>
              <a:rPr sz="2400" spc="50" dirty="0">
                <a:latin typeface="Arial"/>
                <a:cs typeface="Arial"/>
              </a:rPr>
              <a:t>in </a:t>
            </a:r>
            <a:r>
              <a:rPr sz="2400" spc="-95" dirty="0">
                <a:latin typeface="Arial"/>
                <a:cs typeface="Arial"/>
              </a:rPr>
              <a:t>the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binding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si</a:t>
            </a:r>
            <a:r>
              <a:rPr lang="en-US" sz="2400" spc="-60" dirty="0">
                <a:latin typeface="Arial"/>
                <a:cs typeface="Arial"/>
              </a:rPr>
              <a:t>t</a:t>
            </a:r>
            <a:r>
              <a:rPr sz="2400" spc="-190" dirty="0">
                <a:latin typeface="Arial"/>
                <a:cs typeface="Arial"/>
              </a:rPr>
              <a:t>e  </a:t>
            </a:r>
            <a:r>
              <a:rPr sz="2400" spc="-50" dirty="0">
                <a:latin typeface="Arial"/>
                <a:cs typeface="Arial"/>
              </a:rPr>
              <a:t>(Binding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Mode)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2489" y="5641644"/>
            <a:ext cx="2973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5840" marR="5080" indent="-993775">
              <a:spcBef>
                <a:spcPts val="100"/>
              </a:spcBef>
            </a:pPr>
            <a:r>
              <a:rPr sz="3000" spc="-120" dirty="0">
                <a:latin typeface="Arial"/>
                <a:cs typeface="Arial"/>
              </a:rPr>
              <a:t>Rational </a:t>
            </a:r>
            <a:r>
              <a:rPr sz="3000" spc="-145" dirty="0">
                <a:latin typeface="Arial"/>
                <a:cs typeface="Arial"/>
              </a:rPr>
              <a:t>Design </a:t>
            </a:r>
            <a:r>
              <a:rPr sz="3000" spc="-25" dirty="0">
                <a:latin typeface="Arial"/>
                <a:cs typeface="Arial"/>
              </a:rPr>
              <a:t>Of  </a:t>
            </a:r>
            <a:r>
              <a:rPr sz="3000" spc="-95" dirty="0">
                <a:latin typeface="Arial"/>
                <a:cs typeface="Arial"/>
              </a:rPr>
              <a:t>Drugs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24000" y="1"/>
            <a:ext cx="9143998" cy="45719"/>
            <a:chOff x="0" y="0"/>
            <a:chExt cx="9143998" cy="45719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723900" cy="45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6843" y="0"/>
              <a:ext cx="867155" cy="45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651" y="566115"/>
            <a:ext cx="446468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00" dirty="0"/>
              <a:t>types</a:t>
            </a:r>
            <a:r>
              <a:rPr sz="4000" spc="-40" dirty="0"/>
              <a:t> </a:t>
            </a:r>
            <a:r>
              <a:rPr sz="4000" spc="680" dirty="0"/>
              <a:t>of</a:t>
            </a:r>
            <a:r>
              <a:rPr sz="4000" spc="-45" dirty="0"/>
              <a:t> </a:t>
            </a:r>
            <a:r>
              <a:rPr sz="4000" spc="484" dirty="0"/>
              <a:t>docking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701545" y="1967332"/>
            <a:ext cx="6840855" cy="38036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84200">
              <a:spcBef>
                <a:spcPts val="580"/>
              </a:spcBef>
            </a:pPr>
            <a:r>
              <a:rPr sz="2000" b="1" dirty="0">
                <a:latin typeface="Liberation Sans Narrow"/>
                <a:cs typeface="Liberation Sans Narrow"/>
              </a:rPr>
              <a:t>Rigid Docking (Lock </a:t>
            </a:r>
            <a:r>
              <a:rPr sz="2000" b="1" spc="-5" dirty="0">
                <a:latin typeface="Liberation Sans Narrow"/>
                <a:cs typeface="Liberation Sans Narrow"/>
              </a:rPr>
              <a:t>and</a:t>
            </a:r>
            <a:r>
              <a:rPr sz="2000" b="1" spc="-110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latin typeface="Liberation Sans Narrow"/>
                <a:cs typeface="Liberation Sans Narrow"/>
              </a:rPr>
              <a:t>Key)</a:t>
            </a:r>
            <a:endParaRPr sz="2000">
              <a:latin typeface="Liberation Sans Narrow"/>
              <a:cs typeface="Liberation Sans Narrow"/>
            </a:endParaRPr>
          </a:p>
          <a:p>
            <a:pPr marL="1498600">
              <a:spcBef>
                <a:spcPts val="480"/>
              </a:spcBef>
            </a:pPr>
            <a:r>
              <a:rPr sz="2000" spc="-5" dirty="0">
                <a:latin typeface="Liberation Sans Narrow"/>
                <a:cs typeface="Liberation Sans Narrow"/>
              </a:rPr>
              <a:t>In rigid </a:t>
            </a:r>
            <a:r>
              <a:rPr sz="2000" spc="-10" dirty="0">
                <a:latin typeface="Liberation Sans Narrow"/>
                <a:cs typeface="Liberation Sans Narrow"/>
              </a:rPr>
              <a:t>docking, </a:t>
            </a:r>
            <a:r>
              <a:rPr sz="2000" spc="-5" dirty="0">
                <a:latin typeface="Liberation Sans Narrow"/>
                <a:cs typeface="Liberation Sans Narrow"/>
              </a:rPr>
              <a:t>the internal geometry of both the</a:t>
            </a:r>
            <a:r>
              <a:rPr sz="2000" spc="-20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receptor</a:t>
            </a:r>
            <a:endParaRPr sz="2000">
              <a:latin typeface="Liberation Sans Narrow"/>
              <a:cs typeface="Liberation Sans Narrow"/>
            </a:endParaRPr>
          </a:p>
          <a:p>
            <a:pPr marL="12700"/>
            <a:r>
              <a:rPr sz="2000" spc="-5" dirty="0">
                <a:latin typeface="Liberation Sans Narrow"/>
                <a:cs typeface="Liberation Sans Narrow"/>
              </a:rPr>
              <a:t>and ligand are treated </a:t>
            </a:r>
            <a:r>
              <a:rPr sz="2000" dirty="0">
                <a:latin typeface="Liberation Sans Narrow"/>
                <a:cs typeface="Liberation Sans Narrow"/>
              </a:rPr>
              <a:t>as</a:t>
            </a:r>
            <a:r>
              <a:rPr sz="2000" spc="-3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rigid.</a:t>
            </a:r>
            <a:endParaRPr sz="2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2300">
              <a:latin typeface="Liberation Sans Narrow"/>
              <a:cs typeface="Liberation Sans Narrow"/>
            </a:endParaRPr>
          </a:p>
          <a:p>
            <a:pPr>
              <a:spcBef>
                <a:spcPts val="40"/>
              </a:spcBef>
            </a:pPr>
            <a:endParaRPr sz="3100">
              <a:latin typeface="Liberation Sans Narrow"/>
              <a:cs typeface="Liberation Sans Narrow"/>
            </a:endParaRPr>
          </a:p>
          <a:p>
            <a:pPr marL="584200">
              <a:spcBef>
                <a:spcPts val="5"/>
              </a:spcBef>
            </a:pPr>
            <a:r>
              <a:rPr sz="2000" b="1" dirty="0">
                <a:latin typeface="Liberation Sans Narrow"/>
                <a:cs typeface="Liberation Sans Narrow"/>
              </a:rPr>
              <a:t>Flexible Docking </a:t>
            </a:r>
            <a:r>
              <a:rPr sz="2000" dirty="0">
                <a:latin typeface="Liberation Sans Narrow"/>
                <a:cs typeface="Liberation Sans Narrow"/>
              </a:rPr>
              <a:t>(</a:t>
            </a:r>
            <a:r>
              <a:rPr sz="2000" b="1" dirty="0">
                <a:latin typeface="Liberation Sans Narrow"/>
                <a:cs typeface="Liberation Sans Narrow"/>
              </a:rPr>
              <a:t>Induced</a:t>
            </a:r>
            <a:r>
              <a:rPr sz="2000" b="1" spc="-120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latin typeface="Liberation Sans Narrow"/>
                <a:cs typeface="Liberation Sans Narrow"/>
              </a:rPr>
              <a:t>fit</a:t>
            </a:r>
            <a:r>
              <a:rPr sz="2000" dirty="0">
                <a:latin typeface="Liberation Sans Narrow"/>
                <a:cs typeface="Liberation Sans Narrow"/>
              </a:rPr>
              <a:t>)</a:t>
            </a:r>
            <a:endParaRPr sz="2000">
              <a:latin typeface="Liberation Sans Narrow"/>
              <a:cs typeface="Liberation Sans Narrow"/>
            </a:endParaRPr>
          </a:p>
          <a:p>
            <a:pPr marL="12700" marR="168275" indent="1485900">
              <a:spcBef>
                <a:spcPts val="480"/>
              </a:spcBef>
            </a:pPr>
            <a:r>
              <a:rPr sz="2000" dirty="0">
                <a:latin typeface="Liberation Sans Narrow"/>
                <a:cs typeface="Liberation Sans Narrow"/>
              </a:rPr>
              <a:t>An </a:t>
            </a:r>
            <a:r>
              <a:rPr sz="2000" spc="-5" dirty="0">
                <a:latin typeface="Liberation Sans Narrow"/>
                <a:cs typeface="Liberation Sans Narrow"/>
              </a:rPr>
              <a:t>enumeration </a:t>
            </a:r>
            <a:r>
              <a:rPr sz="2000" dirty="0">
                <a:latin typeface="Liberation Sans Narrow"/>
                <a:cs typeface="Liberation Sans Narrow"/>
              </a:rPr>
              <a:t>on </a:t>
            </a:r>
            <a:r>
              <a:rPr sz="2000" spc="-5" dirty="0">
                <a:latin typeface="Liberation Sans Narrow"/>
                <a:cs typeface="Liberation Sans Narrow"/>
              </a:rPr>
              <a:t>the </a:t>
            </a:r>
            <a:r>
              <a:rPr sz="2000" dirty="0">
                <a:latin typeface="Liberation Sans Narrow"/>
                <a:cs typeface="Liberation Sans Narrow"/>
              </a:rPr>
              <a:t>rotations </a:t>
            </a:r>
            <a:r>
              <a:rPr sz="2000" spc="-5" dirty="0">
                <a:latin typeface="Liberation Sans Narrow"/>
                <a:cs typeface="Liberation Sans Narrow"/>
              </a:rPr>
              <a:t>of one of the </a:t>
            </a:r>
            <a:r>
              <a:rPr sz="2000" spc="-10" dirty="0">
                <a:latin typeface="Liberation Sans Narrow"/>
                <a:cs typeface="Liberation Sans Narrow"/>
              </a:rPr>
              <a:t>molecules  </a:t>
            </a:r>
            <a:r>
              <a:rPr sz="2000" spc="-5" dirty="0">
                <a:latin typeface="Liberation Sans Narrow"/>
                <a:cs typeface="Liberation Sans Narrow"/>
              </a:rPr>
              <a:t>(usually smaller one) is performed. Every </a:t>
            </a:r>
            <a:r>
              <a:rPr sz="2000" dirty="0">
                <a:latin typeface="Liberation Sans Narrow"/>
                <a:cs typeface="Liberation Sans Narrow"/>
              </a:rPr>
              <a:t>rotation </a:t>
            </a:r>
            <a:r>
              <a:rPr sz="2000" spc="-5" dirty="0">
                <a:latin typeface="Liberation Sans Narrow"/>
                <a:cs typeface="Liberation Sans Narrow"/>
              </a:rPr>
              <a:t>the energy is  </a:t>
            </a:r>
            <a:r>
              <a:rPr sz="2000" spc="-10" dirty="0">
                <a:latin typeface="Liberation Sans Narrow"/>
                <a:cs typeface="Liberation Sans Narrow"/>
              </a:rPr>
              <a:t>calculated; </a:t>
            </a:r>
            <a:r>
              <a:rPr sz="2000" spc="-5" dirty="0">
                <a:latin typeface="Liberation Sans Narrow"/>
                <a:cs typeface="Liberation Sans Narrow"/>
              </a:rPr>
              <a:t>later the most optimum pose is</a:t>
            </a:r>
            <a:r>
              <a:rPr sz="2000" spc="-30" dirty="0">
                <a:latin typeface="Liberation Sans Narrow"/>
                <a:cs typeface="Liberation Sans Narrow"/>
              </a:rPr>
              <a:t> </a:t>
            </a:r>
            <a:r>
              <a:rPr sz="2000" spc="-10" dirty="0">
                <a:latin typeface="Liberation Sans Narrow"/>
                <a:cs typeface="Liberation Sans Narrow"/>
              </a:rPr>
              <a:t>selected.</a:t>
            </a:r>
            <a:endParaRPr sz="2000">
              <a:latin typeface="Liberation Sans Narrow"/>
              <a:cs typeface="Liberation Sans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0"/>
            <a:ext cx="9144000" cy="943610"/>
            <a:chOff x="0" y="0"/>
            <a:chExt cx="9144000" cy="94361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23900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6843" y="0"/>
              <a:ext cx="867155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192" y="1089340"/>
            <a:ext cx="4749165" cy="109068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000000"/>
                </a:solidFill>
                <a:latin typeface="Liberation Sans Narrow"/>
                <a:cs typeface="Liberation Sans Narrow"/>
              </a:rPr>
              <a:t>Docking </a:t>
            </a:r>
            <a:r>
              <a:rPr sz="3500" b="1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can </a:t>
            </a:r>
            <a:r>
              <a:rPr sz="3500" b="1" dirty="0">
                <a:solidFill>
                  <a:srgbClr val="000000"/>
                </a:solidFill>
                <a:latin typeface="Liberation Sans Narrow"/>
                <a:cs typeface="Liberation Sans Narrow"/>
              </a:rPr>
              <a:t>be</a:t>
            </a:r>
            <a:r>
              <a:rPr sz="3500" b="1" spc="-8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3500" b="1" dirty="0">
                <a:solidFill>
                  <a:srgbClr val="000000"/>
                </a:solidFill>
                <a:latin typeface="Liberation Sans Narrow"/>
                <a:cs typeface="Liberation Sans Narrow"/>
              </a:rPr>
              <a:t>between….</a:t>
            </a:r>
            <a:endParaRPr sz="35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0143" y="2221815"/>
            <a:ext cx="376237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6405" indent="-434340">
              <a:spcBef>
                <a:spcPts val="10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spc="-15" dirty="0">
                <a:latin typeface="Carlito"/>
                <a:cs typeface="Carlito"/>
              </a:rPr>
              <a:t>Protein </a:t>
            </a:r>
            <a:r>
              <a:rPr sz="3200" dirty="0">
                <a:latin typeface="Carlito"/>
                <a:cs typeface="Carlito"/>
              </a:rPr>
              <a:t>-</a:t>
            </a:r>
            <a:r>
              <a:rPr sz="3200" spc="-15" dirty="0">
                <a:latin typeface="Carlito"/>
                <a:cs typeface="Carlito"/>
              </a:rPr>
              <a:t> Ligand</a:t>
            </a:r>
            <a:endParaRPr sz="3200">
              <a:latin typeface="Carlito"/>
              <a:cs typeface="Carlito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>
              <a:latin typeface="Carlito"/>
              <a:cs typeface="Carlito"/>
            </a:endParaRPr>
          </a:p>
          <a:p>
            <a:pPr marL="354965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Protein </a:t>
            </a:r>
            <a:r>
              <a:rPr sz="3200" dirty="0">
                <a:latin typeface="Carlito"/>
                <a:cs typeface="Carlito"/>
              </a:rPr>
              <a:t>–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Protein</a:t>
            </a:r>
            <a:endParaRPr sz="3200">
              <a:latin typeface="Carlito"/>
              <a:cs typeface="Carlito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rlito"/>
              <a:cs typeface="Carlito"/>
            </a:endParaRPr>
          </a:p>
          <a:p>
            <a:pPr marL="354965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Protein </a:t>
            </a:r>
            <a:r>
              <a:rPr sz="3200" dirty="0">
                <a:latin typeface="Carlito"/>
                <a:cs typeface="Carlito"/>
              </a:rPr>
              <a:t>–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Nucleotide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1"/>
            <a:ext cx="9144000" cy="5930265"/>
            <a:chOff x="0" y="0"/>
            <a:chExt cx="9144000" cy="593026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23900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6843" y="0"/>
              <a:ext cx="867155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8384" y="2286000"/>
              <a:ext cx="3785616" cy="3643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343914"/>
            <a:ext cx="5735955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AutoNum type="alphaLcParenR"/>
              <a:tabLst>
                <a:tab pos="469900" algn="l"/>
              </a:tabLst>
            </a:pPr>
            <a:r>
              <a:rPr sz="2400" b="1" dirty="0">
                <a:latin typeface="Comic Sans MS"/>
                <a:cs typeface="Comic Sans MS"/>
              </a:rPr>
              <a:t>Lock and </a:t>
            </a:r>
            <a:r>
              <a:rPr sz="2400" b="1" spc="-5" dirty="0">
                <a:latin typeface="Comic Sans MS"/>
                <a:cs typeface="Comic Sans MS"/>
              </a:rPr>
              <a:t>key/ rigid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docking</a:t>
            </a:r>
            <a:endParaRPr sz="2400">
              <a:latin typeface="Comic Sans MS"/>
              <a:cs typeface="Comic Sans MS"/>
            </a:endParaRPr>
          </a:p>
          <a:p>
            <a:pPr>
              <a:spcBef>
                <a:spcPts val="40"/>
              </a:spcBef>
              <a:buFont typeface="Comic Sans MS"/>
              <a:buAutoNum type="alphaLcParenR"/>
            </a:pPr>
            <a:endParaRPr sz="2450">
              <a:latin typeface="Comic Sans MS"/>
              <a:cs typeface="Comic Sans MS"/>
            </a:endParaRPr>
          </a:p>
          <a:p>
            <a:pPr marL="469900" indent="-457200">
              <a:spcBef>
                <a:spcPts val="5"/>
              </a:spcBef>
              <a:buAutoNum type="alphaLcParenR"/>
              <a:tabLst>
                <a:tab pos="4699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b) Induced fitting/ flexible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docking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13360"/>
            <a:ext cx="8308340" cy="683895"/>
            <a:chOff x="417959" y="213359"/>
            <a:chExt cx="8308340" cy="683895"/>
          </a:xfrm>
        </p:grpSpPr>
        <p:sp>
          <p:nvSpPr>
            <p:cNvPr id="4" name="object 4"/>
            <p:cNvSpPr/>
            <p:nvPr/>
          </p:nvSpPr>
          <p:spPr>
            <a:xfrm>
              <a:off x="417959" y="254949"/>
              <a:ext cx="8308080" cy="642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9316" y="213359"/>
              <a:ext cx="3322320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637"/>
              <a:ext cx="8229600" cy="5635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193016"/>
            <a:ext cx="8229600" cy="727122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495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pc="-10" dirty="0">
                <a:latin typeface="Comic Sans MS"/>
                <a:cs typeface="Comic Sans MS"/>
              </a:rPr>
              <a:t>Types </a:t>
            </a:r>
            <a:r>
              <a:rPr spc="-5" dirty="0">
                <a:latin typeface="Comic Sans MS"/>
                <a:cs typeface="Comic Sans MS"/>
              </a:rPr>
              <a:t>of</a:t>
            </a:r>
            <a:r>
              <a:rPr spc="2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docking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0317" y="153806"/>
            <a:ext cx="4072254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MOLECULAR</a:t>
            </a:r>
            <a:r>
              <a:rPr spc="-15" dirty="0"/>
              <a:t> </a:t>
            </a:r>
            <a:r>
              <a:rPr spc="-5" dirty="0"/>
              <a:t>DOCKING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57380"/>
            <a:ext cx="7977505" cy="401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51205" indent="-342900">
              <a:lnSpc>
                <a:spcPct val="1501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Docking-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process by which molecular modeling 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software fits a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molecule into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target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binding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sites.</a:t>
            </a:r>
            <a:endParaRPr sz="2400">
              <a:latin typeface="Arial"/>
              <a:cs typeface="Arial"/>
            </a:endParaRPr>
          </a:p>
          <a:p>
            <a:pPr marL="355600" marR="1429385" indent="-342900">
              <a:lnSpc>
                <a:spcPct val="15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finding binding modes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protein with  ligands/inhibitors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501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molecular docking,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attempt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to predict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the structure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of  the intermolecular complex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formed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between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more 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molecules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9900" y="971550"/>
            <a:ext cx="25146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4126" y="1091947"/>
            <a:ext cx="1941830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latin typeface="Carlito"/>
                <a:cs typeface="Carlito"/>
              </a:rPr>
              <a:t>Dock or fit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5" dirty="0">
                <a:latin typeface="Carlito"/>
                <a:cs typeface="Carlito"/>
              </a:rPr>
              <a:t>molecule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5" dirty="0">
                <a:latin typeface="Carlito"/>
                <a:cs typeface="Carlito"/>
              </a:rPr>
              <a:t>binding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site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54970" y="1341847"/>
            <a:ext cx="816610" cy="599440"/>
            <a:chOff x="4230970" y="1341847"/>
            <a:chExt cx="816610" cy="599440"/>
          </a:xfrm>
        </p:grpSpPr>
        <p:sp>
          <p:nvSpPr>
            <p:cNvPr id="5" name="object 5"/>
            <p:cNvSpPr/>
            <p:nvPr/>
          </p:nvSpPr>
          <p:spPr>
            <a:xfrm>
              <a:off x="4230970" y="1341847"/>
              <a:ext cx="816171" cy="59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4787" y="1345310"/>
              <a:ext cx="748538" cy="5519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848476" y="895350"/>
            <a:ext cx="2828925" cy="140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97395" y="969009"/>
            <a:ext cx="2340610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1270" algn="ctr">
              <a:lnSpc>
                <a:spcPct val="91700"/>
              </a:lnSpc>
              <a:spcBef>
                <a:spcPts val="300"/>
              </a:spcBef>
            </a:pPr>
            <a:r>
              <a:rPr sz="2000" dirty="0">
                <a:latin typeface="Carlito"/>
                <a:cs typeface="Carlito"/>
              </a:rPr>
              <a:t>Binding </a:t>
            </a:r>
            <a:r>
              <a:rPr sz="2000" spc="-10" dirty="0">
                <a:latin typeface="Carlito"/>
                <a:cs typeface="Carlito"/>
              </a:rPr>
              <a:t>group </a:t>
            </a:r>
            <a:r>
              <a:rPr sz="2000" spc="-5" dirty="0">
                <a:latin typeface="Carlito"/>
                <a:cs typeface="Carlito"/>
              </a:rPr>
              <a:t>on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10" dirty="0">
                <a:latin typeface="Carlito"/>
                <a:cs typeface="Carlito"/>
              </a:rPr>
              <a:t>ligand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binding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site  are </a:t>
            </a:r>
            <a:r>
              <a:rPr sz="2000" spc="-5" dirty="0">
                <a:latin typeface="Carlito"/>
                <a:cs typeface="Carlito"/>
              </a:rPr>
              <a:t>known, defined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by 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35" dirty="0">
                <a:latin typeface="Carlito"/>
                <a:cs typeface="Carlito"/>
              </a:rPr>
              <a:t>operator.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93478" y="2423490"/>
            <a:ext cx="598170" cy="549910"/>
            <a:chOff x="6369478" y="2423490"/>
            <a:chExt cx="598170" cy="549910"/>
          </a:xfrm>
        </p:grpSpPr>
        <p:sp>
          <p:nvSpPr>
            <p:cNvPr id="10" name="object 10"/>
            <p:cNvSpPr/>
            <p:nvPr/>
          </p:nvSpPr>
          <p:spPr>
            <a:xfrm>
              <a:off x="6369478" y="2423490"/>
              <a:ext cx="597567" cy="549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92798" y="2436241"/>
              <a:ext cx="550799" cy="4833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515101" y="3124201"/>
            <a:ext cx="3190875" cy="1400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86804" y="3226688"/>
            <a:ext cx="2856865" cy="11099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090"/>
              </a:lnSpc>
              <a:spcBef>
                <a:spcPts val="320"/>
              </a:spcBef>
            </a:pPr>
            <a:r>
              <a:rPr sz="1900" spc="-5" dirty="0">
                <a:latin typeface="Carlito"/>
                <a:cs typeface="Carlito"/>
              </a:rPr>
              <a:t>Binding </a:t>
            </a:r>
            <a:r>
              <a:rPr sz="1900" spc="-15" dirty="0">
                <a:latin typeface="Carlito"/>
                <a:cs typeface="Carlito"/>
              </a:rPr>
              <a:t>group </a:t>
            </a:r>
            <a:r>
              <a:rPr sz="1900" spc="-5" dirty="0">
                <a:latin typeface="Carlito"/>
                <a:cs typeface="Carlito"/>
              </a:rPr>
              <a:t>in the </a:t>
            </a:r>
            <a:r>
              <a:rPr sz="1900" spc="-15" dirty="0">
                <a:latin typeface="Carlito"/>
                <a:cs typeface="Carlito"/>
              </a:rPr>
              <a:t>ligand </a:t>
            </a:r>
            <a:r>
              <a:rPr sz="1900" spc="-5" dirty="0">
                <a:latin typeface="Carlito"/>
                <a:cs typeface="Carlito"/>
              </a:rPr>
              <a:t>is  </a:t>
            </a:r>
            <a:r>
              <a:rPr sz="1900" spc="-10" dirty="0">
                <a:latin typeface="Carlito"/>
                <a:cs typeface="Carlito"/>
              </a:rPr>
              <a:t>paired </a:t>
            </a:r>
            <a:r>
              <a:rPr sz="1900" spc="-5" dirty="0">
                <a:latin typeface="Carlito"/>
                <a:cs typeface="Carlito"/>
              </a:rPr>
              <a:t>with its  </a:t>
            </a:r>
            <a:r>
              <a:rPr sz="1900" spc="-10" dirty="0">
                <a:latin typeface="Carlito"/>
                <a:cs typeface="Carlito"/>
              </a:rPr>
              <a:t>complementary </a:t>
            </a:r>
            <a:r>
              <a:rPr sz="1900" spc="-15" dirty="0">
                <a:latin typeface="Carlito"/>
                <a:cs typeface="Carlito"/>
              </a:rPr>
              <a:t>group </a:t>
            </a:r>
            <a:r>
              <a:rPr sz="1900" spc="-5" dirty="0">
                <a:latin typeface="Carlito"/>
                <a:cs typeface="Carlito"/>
              </a:rPr>
              <a:t>in the  </a:t>
            </a:r>
            <a:r>
              <a:rPr sz="1900" spc="-10" dirty="0">
                <a:latin typeface="Carlito"/>
                <a:cs typeface="Carlito"/>
              </a:rPr>
              <a:t>binding</a:t>
            </a:r>
            <a:r>
              <a:rPr sz="190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site</a:t>
            </a:r>
            <a:endParaRPr sz="19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43569" y="3530312"/>
            <a:ext cx="753745" cy="599440"/>
            <a:chOff x="4019568" y="3530312"/>
            <a:chExt cx="753745" cy="599440"/>
          </a:xfrm>
        </p:grpSpPr>
        <p:sp>
          <p:nvSpPr>
            <p:cNvPr id="15" name="object 15"/>
            <p:cNvSpPr/>
            <p:nvPr/>
          </p:nvSpPr>
          <p:spPr>
            <a:xfrm>
              <a:off x="4019568" y="3530312"/>
              <a:ext cx="753209" cy="599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3553" y="3534029"/>
              <a:ext cx="695833" cy="5519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962276" y="3114676"/>
            <a:ext cx="2314575" cy="14192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08933" y="3056002"/>
            <a:ext cx="1432560" cy="1448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300"/>
              </a:spcBef>
            </a:pPr>
            <a:r>
              <a:rPr sz="2000" dirty="0">
                <a:latin typeface="Carlito"/>
                <a:cs typeface="Carlito"/>
              </a:rPr>
              <a:t>Ideal</a:t>
            </a:r>
            <a:r>
              <a:rPr sz="2000" spc="-9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bonding  </a:t>
            </a:r>
            <a:r>
              <a:rPr sz="2000" spc="-10" dirty="0">
                <a:latin typeface="Carlito"/>
                <a:cs typeface="Carlito"/>
              </a:rPr>
              <a:t>distance </a:t>
            </a:r>
            <a:r>
              <a:rPr sz="2000" spc="-20" dirty="0">
                <a:latin typeface="Carlito"/>
                <a:cs typeface="Carlito"/>
              </a:rPr>
              <a:t>for  </a:t>
            </a:r>
            <a:r>
              <a:rPr sz="2000" spc="-5" dirty="0">
                <a:latin typeface="Carlito"/>
                <a:cs typeface="Carlito"/>
              </a:rPr>
              <a:t>potential  </a:t>
            </a:r>
            <a:r>
              <a:rPr sz="2000" spc="-10" dirty="0">
                <a:latin typeface="Carlito"/>
                <a:cs typeface="Carlito"/>
              </a:rPr>
              <a:t>interaction </a:t>
            </a:r>
            <a:r>
              <a:rPr sz="2000" dirty="0">
                <a:latin typeface="Carlito"/>
                <a:cs typeface="Carlito"/>
              </a:rPr>
              <a:t>is  </a:t>
            </a:r>
            <a:r>
              <a:rPr sz="2000" spc="-5" dirty="0">
                <a:latin typeface="Carlito"/>
                <a:cs typeface="Carlito"/>
              </a:rPr>
              <a:t>defined.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26013" y="4660702"/>
            <a:ext cx="600710" cy="539115"/>
            <a:chOff x="2302013" y="4660701"/>
            <a:chExt cx="600710" cy="539115"/>
          </a:xfrm>
        </p:grpSpPr>
        <p:sp>
          <p:nvSpPr>
            <p:cNvPr id="20" name="object 20"/>
            <p:cNvSpPr/>
            <p:nvPr/>
          </p:nvSpPr>
          <p:spPr>
            <a:xfrm>
              <a:off x="2302013" y="4660701"/>
              <a:ext cx="600433" cy="5388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26258" y="4673726"/>
              <a:ext cx="552069" cy="4719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962276" y="5343523"/>
            <a:ext cx="2314575" cy="1409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46451" y="5470348"/>
            <a:ext cx="1558925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latin typeface="Carlito"/>
                <a:cs typeface="Carlito"/>
              </a:rPr>
              <a:t>Docking  </a:t>
            </a:r>
            <a:r>
              <a:rPr sz="2400" spc="-15" dirty="0">
                <a:latin typeface="Carlito"/>
                <a:cs typeface="Carlito"/>
              </a:rPr>
              <a:t>procedure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  </a:t>
            </a:r>
            <a:r>
              <a:rPr sz="2400" spc="-15" dirty="0">
                <a:latin typeface="Carlito"/>
                <a:cs typeface="Carlito"/>
              </a:rPr>
              <a:t>started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81890" y="5756875"/>
            <a:ext cx="842010" cy="599440"/>
            <a:chOff x="4157890" y="5756875"/>
            <a:chExt cx="842010" cy="599440"/>
          </a:xfrm>
        </p:grpSpPr>
        <p:sp>
          <p:nvSpPr>
            <p:cNvPr id="25" name="object 25"/>
            <p:cNvSpPr/>
            <p:nvPr/>
          </p:nvSpPr>
          <p:spPr>
            <a:xfrm>
              <a:off x="4157890" y="5756875"/>
              <a:ext cx="841515" cy="5990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1000" y="5760021"/>
              <a:ext cx="784351" cy="55206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6991351" y="5343523"/>
            <a:ext cx="2790825" cy="140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15885" y="5561788"/>
            <a:ext cx="235204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spc="-15" dirty="0">
                <a:latin typeface="Carlito"/>
                <a:cs typeface="Carlito"/>
              </a:rPr>
              <a:t>program </a:t>
            </a:r>
            <a:r>
              <a:rPr sz="2000" dirty="0">
                <a:latin typeface="Carlito"/>
                <a:cs typeface="Carlito"/>
              </a:rPr>
              <a:t>try </a:t>
            </a:r>
            <a:r>
              <a:rPr sz="2000" spc="-15" dirty="0">
                <a:latin typeface="Carlito"/>
                <a:cs typeface="Carlito"/>
              </a:rPr>
              <a:t>to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get  </a:t>
            </a:r>
            <a:r>
              <a:rPr sz="2000" spc="-10" dirty="0">
                <a:latin typeface="Carlito"/>
                <a:cs typeface="Carlito"/>
              </a:rPr>
              <a:t>best </a:t>
            </a:r>
            <a:r>
              <a:rPr sz="2000" spc="-5" dirty="0">
                <a:latin typeface="Carlito"/>
                <a:cs typeface="Carlito"/>
              </a:rPr>
              <a:t>fit,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5" dirty="0">
                <a:latin typeface="Carlito"/>
                <a:cs typeface="Carlito"/>
              </a:rPr>
              <a:t>defined by 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operator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059941" y="-204665"/>
            <a:ext cx="3334385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MANUAL</a:t>
            </a:r>
            <a:r>
              <a:rPr spc="-110" dirty="0"/>
              <a:t> </a:t>
            </a:r>
            <a:r>
              <a:rPr spc="-5" dirty="0"/>
              <a:t>DOCKING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276" y="590551"/>
            <a:ext cx="2905125" cy="162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0688" y="656462"/>
            <a:ext cx="2794000" cy="1322798"/>
          </a:xfrm>
          <a:prstGeom prst="rect">
            <a:avLst/>
          </a:prstGeom>
          <a:solidFill>
            <a:srgbClr val="B3A1C6"/>
          </a:solidFill>
        </p:spPr>
        <p:txBody>
          <a:bodyPr vert="horz" wrap="square" lIns="0" tIns="192405" rIns="0" bIns="0" rtlCol="0">
            <a:spAutoFit/>
          </a:bodyPr>
          <a:lstStyle/>
          <a:p>
            <a:pPr marL="65405" marR="59690" algn="ctr">
              <a:lnSpc>
                <a:spcPts val="2160"/>
              </a:lnSpc>
              <a:spcBef>
                <a:spcPts val="1515"/>
              </a:spcBef>
            </a:pP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paired groups are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not  directly overlaid, they </a:t>
            </a:r>
            <a:r>
              <a:rPr sz="2000" spc="-10" dirty="0">
                <a:latin typeface="Carlito"/>
                <a:cs typeface="Carlito"/>
              </a:rPr>
              <a:t>are  fitted </a:t>
            </a:r>
            <a:r>
              <a:rPr sz="2000" dirty="0">
                <a:latin typeface="Carlito"/>
                <a:cs typeface="Carlito"/>
              </a:rPr>
              <a:t>within </a:t>
            </a:r>
            <a:r>
              <a:rPr sz="2000" spc="-15" dirty="0">
                <a:latin typeface="Carlito"/>
                <a:cs typeface="Carlito"/>
              </a:rPr>
              <a:t>preferred  </a:t>
            </a:r>
            <a:r>
              <a:rPr sz="2000" spc="-5" dirty="0">
                <a:latin typeface="Carlito"/>
                <a:cs typeface="Carlito"/>
              </a:rPr>
              <a:t>bonding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distance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2101" y="1057275"/>
            <a:ext cx="523875" cy="59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467476" y="666751"/>
            <a:ext cx="2828925" cy="1323975"/>
            <a:chOff x="4943475" y="666750"/>
            <a:chExt cx="2828925" cy="1323975"/>
          </a:xfrm>
        </p:grpSpPr>
        <p:sp>
          <p:nvSpPr>
            <p:cNvPr id="6" name="object 6"/>
            <p:cNvSpPr/>
            <p:nvPr/>
          </p:nvSpPr>
          <p:spPr>
            <a:xfrm>
              <a:off x="4943475" y="666750"/>
              <a:ext cx="2828925" cy="1323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9194" y="723912"/>
              <a:ext cx="2783204" cy="1224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13196" y="723913"/>
            <a:ext cx="2783205" cy="1224915"/>
          </a:xfrm>
          <a:prstGeom prst="rect">
            <a:avLst/>
          </a:prstGeom>
        </p:spPr>
        <p:txBody>
          <a:bodyPr vert="horz" wrap="square" lIns="0" tIns="51435" rIns="0" bIns="0" rtlCol="0" anchor="ctr">
            <a:spAutoFit/>
          </a:bodyPr>
          <a:lstStyle/>
          <a:p>
            <a:pPr marL="73660" marR="67310" indent="1905" algn="ctr">
              <a:lnSpc>
                <a:spcPts val="2160"/>
              </a:lnSpc>
              <a:spcBef>
                <a:spcPts val="405"/>
              </a:spcBef>
            </a:pPr>
            <a:r>
              <a:rPr sz="2000" dirty="0">
                <a:latin typeface="Carlito"/>
                <a:cs typeface="Carlito"/>
              </a:rPr>
              <a:t>Both </a:t>
            </a:r>
            <a:r>
              <a:rPr sz="2000" spc="-10" dirty="0">
                <a:latin typeface="Carlito"/>
                <a:cs typeface="Carlito"/>
              </a:rPr>
              <a:t>ligand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5" dirty="0">
                <a:latin typeface="Carlito"/>
                <a:cs typeface="Carlito"/>
              </a:rPr>
              <a:t>protein  </a:t>
            </a:r>
            <a:r>
              <a:rPr sz="2000" spc="-5" dirty="0">
                <a:latin typeface="Carlito"/>
                <a:cs typeface="Carlito"/>
              </a:rPr>
              <a:t>remain same  </a:t>
            </a:r>
            <a:r>
              <a:rPr sz="2000" spc="-10" dirty="0">
                <a:latin typeface="Carlito"/>
                <a:cs typeface="Carlito"/>
              </a:rPr>
              <a:t>conformation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throughout 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process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00800" y="2819400"/>
            <a:ext cx="3048000" cy="1524000"/>
            <a:chOff x="4876800" y="2819400"/>
            <a:chExt cx="3048000" cy="1524000"/>
          </a:xfrm>
        </p:grpSpPr>
        <p:sp>
          <p:nvSpPr>
            <p:cNvPr id="10" name="object 10"/>
            <p:cNvSpPr/>
            <p:nvPr/>
          </p:nvSpPr>
          <p:spPr>
            <a:xfrm>
              <a:off x="4943475" y="2952750"/>
              <a:ext cx="2828925" cy="13239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6800" y="2819400"/>
              <a:ext cx="3048000" cy="1524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74916" y="2973451"/>
            <a:ext cx="2701290" cy="1154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40"/>
              </a:spcBef>
            </a:pPr>
            <a:r>
              <a:rPr sz="2000" spc="-5" dirty="0">
                <a:latin typeface="Carlito"/>
                <a:cs typeface="Carlito"/>
              </a:rPr>
              <a:t>So </a:t>
            </a:r>
            <a:r>
              <a:rPr sz="2000" dirty="0">
                <a:latin typeface="Carlito"/>
                <a:cs typeface="Carlito"/>
              </a:rPr>
              <a:t>this is a rigid </a:t>
            </a:r>
            <a:r>
              <a:rPr sz="2000" spc="-5" dirty="0">
                <a:latin typeface="Carlito"/>
                <a:cs typeface="Carlito"/>
              </a:rPr>
              <a:t>fit, </a:t>
            </a:r>
            <a:r>
              <a:rPr sz="2000" dirty="0">
                <a:latin typeface="Carlito"/>
                <a:cs typeface="Carlito"/>
              </a:rPr>
              <a:t>once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  molecule </a:t>
            </a:r>
            <a:r>
              <a:rPr sz="2000" spc="-5" dirty="0">
                <a:latin typeface="Carlito"/>
                <a:cs typeface="Carlito"/>
              </a:rPr>
              <a:t>successfully  </a:t>
            </a:r>
            <a:r>
              <a:rPr sz="2000" spc="-10" dirty="0">
                <a:latin typeface="Carlito"/>
                <a:cs typeface="Carlito"/>
              </a:rPr>
              <a:t>docked </a:t>
            </a:r>
            <a:r>
              <a:rPr sz="2000" spc="-5" dirty="0">
                <a:latin typeface="Carlito"/>
                <a:cs typeface="Carlito"/>
              </a:rPr>
              <a:t>fit </a:t>
            </a:r>
            <a:r>
              <a:rPr sz="2000" spc="-10" dirty="0">
                <a:latin typeface="Carlito"/>
                <a:cs typeface="Carlito"/>
              </a:rPr>
              <a:t>optimization </a:t>
            </a:r>
            <a:r>
              <a:rPr sz="2000" dirty="0">
                <a:latin typeface="Carlito"/>
                <a:cs typeface="Carlito"/>
              </a:rPr>
              <a:t>is  </a:t>
            </a:r>
            <a:r>
              <a:rPr sz="2000" spc="-5" dirty="0">
                <a:latin typeface="Carlito"/>
                <a:cs typeface="Carlito"/>
              </a:rPr>
              <a:t>carried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out.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72325" y="2238375"/>
            <a:ext cx="666750" cy="590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5901" y="3190875"/>
            <a:ext cx="523875" cy="590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6476" y="2800351"/>
            <a:ext cx="2752725" cy="1552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34210" y="2864105"/>
            <a:ext cx="2647315" cy="1018227"/>
          </a:xfrm>
          <a:prstGeom prst="rect">
            <a:avLst/>
          </a:prstGeom>
          <a:solidFill>
            <a:srgbClr val="B3A1C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50">
              <a:latin typeface="Times New Roman"/>
              <a:cs typeface="Times New Roman"/>
            </a:endParaRPr>
          </a:p>
          <a:p>
            <a:pPr marL="620395" marR="386080" indent="-228600">
              <a:lnSpc>
                <a:spcPts val="216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Same </a:t>
            </a:r>
            <a:r>
              <a:rPr sz="2000" dirty="0">
                <a:latin typeface="Carlito"/>
                <a:cs typeface="Carlito"/>
              </a:rPr>
              <a:t>as in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energy  </a:t>
            </a:r>
            <a:r>
              <a:rPr sz="2000" spc="-10" dirty="0">
                <a:latin typeface="Carlito"/>
                <a:cs typeface="Carlito"/>
              </a:rPr>
              <a:t>minimization.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76476" y="4857751"/>
            <a:ext cx="2752725" cy="1476375"/>
            <a:chOff x="752475" y="4857750"/>
            <a:chExt cx="2752725" cy="1476375"/>
          </a:xfrm>
        </p:grpSpPr>
        <p:sp>
          <p:nvSpPr>
            <p:cNvPr id="18" name="object 18"/>
            <p:cNvSpPr/>
            <p:nvPr/>
          </p:nvSpPr>
          <p:spPr>
            <a:xfrm>
              <a:off x="752475" y="4857750"/>
              <a:ext cx="2752725" cy="14763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0209" y="4919319"/>
              <a:ext cx="2647315" cy="1368425"/>
            </a:xfrm>
            <a:custGeom>
              <a:avLst/>
              <a:gdLst/>
              <a:ahLst/>
              <a:cxnLst/>
              <a:rect l="l" t="t" r="r" b="b"/>
              <a:pathLst>
                <a:path w="2647315" h="1368425">
                  <a:moveTo>
                    <a:pt x="2646807" y="0"/>
                  </a:moveTo>
                  <a:lnTo>
                    <a:pt x="0" y="0"/>
                  </a:lnTo>
                  <a:lnTo>
                    <a:pt x="0" y="1368297"/>
                  </a:lnTo>
                  <a:lnTo>
                    <a:pt x="2646807" y="1368297"/>
                  </a:lnTo>
                  <a:lnTo>
                    <a:pt x="2646807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34210" y="4919320"/>
            <a:ext cx="2647315" cy="112146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35890" marR="128270" algn="ctr">
              <a:lnSpc>
                <a:spcPts val="2160"/>
              </a:lnSpc>
            </a:pPr>
            <a:r>
              <a:rPr sz="2000" spc="-15" dirty="0">
                <a:latin typeface="Carlito"/>
                <a:cs typeface="Carlito"/>
              </a:rPr>
              <a:t>Different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conformation 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molecule can </a:t>
            </a:r>
            <a:r>
              <a:rPr sz="2000" spc="-5" dirty="0">
                <a:latin typeface="Carlito"/>
                <a:cs typeface="Carlito"/>
              </a:rPr>
              <a:t>be  </a:t>
            </a:r>
            <a:r>
              <a:rPr sz="2000" spc="-10" dirty="0">
                <a:latin typeface="Carlito"/>
                <a:cs typeface="Carlito"/>
              </a:rPr>
              <a:t>docked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same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way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43676" y="4781551"/>
            <a:ext cx="2752725" cy="1476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01460" y="4837531"/>
            <a:ext cx="2647315" cy="820738"/>
          </a:xfrm>
          <a:prstGeom prst="rect">
            <a:avLst/>
          </a:prstGeom>
          <a:solidFill>
            <a:srgbClr val="B3A1C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08610">
              <a:spcBef>
                <a:spcPts val="1645"/>
              </a:spcBef>
            </a:pPr>
            <a:r>
              <a:rPr sz="2000" spc="-5" dirty="0">
                <a:latin typeface="Carlito"/>
                <a:cs typeface="Carlito"/>
              </a:rPr>
              <a:t>Identify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best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fit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24501" y="5400675"/>
            <a:ext cx="523875" cy="590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7525" y="4371975"/>
            <a:ext cx="666750" cy="590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84780" y="1649375"/>
            <a:ext cx="65119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Docking attempts </a:t>
            </a:r>
            <a:r>
              <a:rPr sz="2400" spc="-5" dirty="0">
                <a:latin typeface="Comic Sans MS"/>
                <a:cs typeface="Comic Sans MS"/>
              </a:rPr>
              <a:t>to find the </a:t>
            </a:r>
            <a:r>
              <a:rPr sz="2400" dirty="0">
                <a:latin typeface="Comic Sans MS"/>
                <a:cs typeface="Comic Sans MS"/>
              </a:rPr>
              <a:t>“best”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matching</a:t>
            </a:r>
            <a:endParaRPr sz="2400" dirty="0">
              <a:latin typeface="Comic Sans MS"/>
              <a:cs typeface="Comic Sans MS"/>
            </a:endParaRPr>
          </a:p>
          <a:p>
            <a:pPr marL="12700"/>
            <a:r>
              <a:rPr sz="2400" dirty="0">
                <a:latin typeface="Comic Sans MS"/>
                <a:cs typeface="Comic Sans MS"/>
              </a:rPr>
              <a:t>between </a:t>
            </a:r>
            <a:r>
              <a:rPr sz="2400" spc="-5" dirty="0">
                <a:latin typeface="Comic Sans MS"/>
                <a:cs typeface="Comic Sans MS"/>
              </a:rPr>
              <a:t>two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molecules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41959" y="205741"/>
            <a:ext cx="8308340" cy="767715"/>
            <a:chOff x="417959" y="205740"/>
            <a:chExt cx="8308340" cy="767715"/>
          </a:xfrm>
        </p:grpSpPr>
        <p:sp>
          <p:nvSpPr>
            <p:cNvPr id="5" name="object 5"/>
            <p:cNvSpPr/>
            <p:nvPr/>
          </p:nvSpPr>
          <p:spPr>
            <a:xfrm>
              <a:off x="417959" y="254943"/>
              <a:ext cx="8308080" cy="7184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4823" y="205740"/>
              <a:ext cx="2226564" cy="694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74637"/>
              <a:ext cx="8229600" cy="6397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1200" y="320564"/>
            <a:ext cx="8229600" cy="548226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55244" rIns="0" bIns="0" rtlCol="0" anchor="ctr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34"/>
              </a:spcBef>
            </a:pPr>
            <a:r>
              <a:rPr sz="3200" dirty="0">
                <a:latin typeface="Comic Sans MS"/>
                <a:cs typeface="Comic Sans MS"/>
              </a:rPr>
              <a:t>Docking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9451" y="-52265"/>
            <a:ext cx="3516629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FLEXIBLE</a:t>
            </a:r>
            <a:r>
              <a:rPr spc="-35" dirty="0"/>
              <a:t> </a:t>
            </a:r>
            <a:r>
              <a:rPr spc="-5" dirty="0"/>
              <a:t>DOCKING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1374394"/>
            <a:ext cx="7621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Rigid docking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protein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ligand as rigid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bodies.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2340" y="2472054"/>
            <a:ext cx="434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90295" algn="l"/>
                <a:tab pos="2949575" algn="l"/>
                <a:tab pos="3756025" algn="l"/>
              </a:tabLst>
            </a:pPr>
            <a:r>
              <a:rPr sz="2400" spc="-10" dirty="0">
                <a:latin typeface="Arial"/>
                <a:cs typeface="Arial"/>
              </a:rPr>
              <a:t>Th</a:t>
            </a:r>
            <a:r>
              <a:rPr sz="2400" spc="-5" dirty="0">
                <a:latin typeface="Arial"/>
                <a:cs typeface="Arial"/>
              </a:rPr>
              <a:t>e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wback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0196" y="2289174"/>
            <a:ext cx="337439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R="5080" algn="r">
              <a:spcBef>
                <a:spcPts val="1540"/>
              </a:spcBef>
              <a:tabLst>
                <a:tab pos="1602740" algn="l"/>
                <a:tab pos="2461260" algn="l"/>
              </a:tabLst>
            </a:pPr>
            <a:r>
              <a:rPr sz="2400" spc="-5" dirty="0">
                <a:latin typeface="Arial"/>
                <a:cs typeface="Arial"/>
              </a:rPr>
              <a:t>dock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	is,	</a:t>
            </a:r>
            <a:r>
              <a:rPr sz="2400" spc="-5" dirty="0">
                <a:latin typeface="Arial"/>
                <a:cs typeface="Arial"/>
              </a:rPr>
              <a:t>si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R="88265" algn="r">
              <a:spcBef>
                <a:spcPts val="1440"/>
              </a:spcBef>
              <a:tabLst>
                <a:tab pos="1279525" algn="l"/>
                <a:tab pos="1712595" algn="l"/>
                <a:tab pos="3011170" algn="l"/>
              </a:tabLst>
            </a:pPr>
            <a:r>
              <a:rPr sz="2400" i="1" spc="-5" dirty="0">
                <a:latin typeface="Arial"/>
                <a:cs typeface="Arial"/>
              </a:rPr>
              <a:t>de</a:t>
            </a:r>
            <a:r>
              <a:rPr sz="2400" i="1" spc="-15" dirty="0">
                <a:latin typeface="Arial"/>
                <a:cs typeface="Arial"/>
              </a:rPr>
              <a:t>g</a:t>
            </a:r>
            <a:r>
              <a:rPr sz="2400" i="1" spc="-5" dirty="0">
                <a:latin typeface="Arial"/>
                <a:cs typeface="Arial"/>
              </a:rPr>
              <a:t>rees</a:t>
            </a:r>
            <a:r>
              <a:rPr sz="2400" i="1" dirty="0">
                <a:latin typeface="Arial"/>
                <a:cs typeface="Arial"/>
              </a:rPr>
              <a:t>	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spc="-5" dirty="0">
                <a:latin typeface="Arial"/>
                <a:cs typeface="Arial"/>
              </a:rPr>
              <a:t>f</a:t>
            </a:r>
            <a:r>
              <a:rPr sz="2400" i="1" dirty="0">
                <a:latin typeface="Arial"/>
                <a:cs typeface="Arial"/>
              </a:rPr>
              <a:t>	f</a:t>
            </a:r>
            <a:r>
              <a:rPr sz="2400" i="1" spc="5" dirty="0">
                <a:latin typeface="Arial"/>
                <a:cs typeface="Arial"/>
              </a:rPr>
              <a:t>r</a:t>
            </a:r>
            <a:r>
              <a:rPr sz="2400" i="1" spc="-5" dirty="0">
                <a:latin typeface="Arial"/>
                <a:cs typeface="Arial"/>
              </a:rPr>
              <a:t>ee</a:t>
            </a:r>
            <a:r>
              <a:rPr sz="2400" i="1" spc="-15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om	</a:t>
            </a:r>
            <a:r>
              <a:rPr sz="2400" i="1" spc="-1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2340" y="2837562"/>
            <a:ext cx="445135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spcBef>
                <a:spcPts val="1540"/>
              </a:spcBef>
              <a:tabLst>
                <a:tab pos="433070" algn="l"/>
                <a:tab pos="1837055" algn="l"/>
                <a:tab pos="2440305" algn="l"/>
              </a:tabLst>
            </a:pPr>
            <a:r>
              <a:rPr sz="2400" spc="-5" dirty="0">
                <a:latin typeface="Arial"/>
                <a:cs typeface="Arial"/>
              </a:rPr>
              <a:t>it	neglects	</a:t>
            </a:r>
            <a:r>
              <a:rPr sz="2400" dirty="0">
                <a:latin typeface="Arial"/>
                <a:cs typeface="Arial"/>
              </a:rPr>
              <a:t>the	</a:t>
            </a:r>
            <a:r>
              <a:rPr sz="2400" spc="-5" dirty="0">
                <a:latin typeface="Arial"/>
                <a:cs typeface="Arial"/>
              </a:rPr>
              <a:t>conformational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1445"/>
              </a:spcBef>
            </a:pPr>
            <a:r>
              <a:rPr sz="2400" i="1" spc="-5" dirty="0">
                <a:latin typeface="Arial"/>
                <a:cs typeface="Arial"/>
              </a:rPr>
              <a:t>ligands.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2340" y="4484095"/>
            <a:ext cx="8070850" cy="1051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332105" algn="l"/>
                <a:tab pos="1026160" algn="l"/>
                <a:tab pos="1431290" algn="l"/>
                <a:tab pos="2143125" algn="l"/>
                <a:tab pos="3837940" algn="l"/>
                <a:tab pos="4972050" algn="l"/>
                <a:tab pos="5480050" algn="l"/>
                <a:tab pos="6581775" algn="l"/>
                <a:tab pos="7635240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5" dirty="0">
                <a:latin typeface="Arial"/>
                <a:cs typeface="Arial"/>
              </a:rPr>
              <a:t>fai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	to	</a:t>
            </a:r>
            <a:r>
              <a:rPr sz="2400" spc="-5" dirty="0">
                <a:latin typeface="Arial"/>
                <a:cs typeface="Arial"/>
              </a:rPr>
              <a:t>give</a:t>
            </a:r>
            <a:r>
              <a:rPr sz="2400" dirty="0">
                <a:latin typeface="Arial"/>
                <a:cs typeface="Arial"/>
              </a:rPr>
              <a:t>	satisfactory	</a:t>
            </a:r>
            <a:r>
              <a:rPr sz="2400" spc="-5" dirty="0">
                <a:latin typeface="Arial"/>
                <a:cs typeface="Arial"/>
              </a:rPr>
              <a:t>ans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	for	</a:t>
            </a:r>
            <a:r>
              <a:rPr sz="2400" i="1" spc="-5" dirty="0">
                <a:latin typeface="Arial"/>
                <a:cs typeface="Arial"/>
              </a:rPr>
              <a:t>flex</a:t>
            </a:r>
            <a:r>
              <a:rPr sz="2400" i="1" spc="-1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b</a:t>
            </a:r>
            <a:r>
              <a:rPr sz="2400" i="1" spc="-5" dirty="0">
                <a:latin typeface="Arial"/>
                <a:cs typeface="Arial"/>
              </a:rPr>
              <a:t>le</a:t>
            </a:r>
            <a:r>
              <a:rPr sz="2400" i="1" dirty="0">
                <a:latin typeface="Arial"/>
                <a:cs typeface="Arial"/>
              </a:rPr>
              <a:t>	</a:t>
            </a:r>
            <a:r>
              <a:rPr sz="2400" i="1" spc="-5" dirty="0">
                <a:latin typeface="Arial"/>
                <a:cs typeface="Arial"/>
              </a:rPr>
              <a:t>lig</a:t>
            </a:r>
            <a:r>
              <a:rPr sz="2400" i="1" dirty="0">
                <a:latin typeface="Arial"/>
                <a:cs typeface="Arial"/>
              </a:rPr>
              <a:t>an</a:t>
            </a:r>
            <a:r>
              <a:rPr sz="2400" i="1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ll  </a:t>
            </a:r>
            <a:r>
              <a:rPr sz="2400" dirty="0">
                <a:latin typeface="Arial"/>
                <a:cs typeface="Arial"/>
              </a:rPr>
              <a:t>form </a:t>
            </a:r>
            <a:r>
              <a:rPr sz="2400" spc="-10" dirty="0">
                <a:latin typeface="Arial"/>
                <a:cs typeface="Arial"/>
              </a:rPr>
              <a:t>different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conformations.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340" y="1287644"/>
            <a:ext cx="6342380" cy="105233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548640" algn="l"/>
                <a:tab pos="1473835" algn="l"/>
                <a:tab pos="2246630" algn="l"/>
                <a:tab pos="3105150" algn="l"/>
                <a:tab pos="441579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so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	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is,	</a:t>
            </a:r>
            <a:r>
              <a:rPr sz="2400" spc="-5" dirty="0">
                <a:latin typeface="Arial"/>
                <a:cs typeface="Arial"/>
              </a:rPr>
              <a:t>dock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6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ferent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onform</a:t>
            </a:r>
            <a:r>
              <a:rPr sz="2400" spc="-5" dirty="0">
                <a:latin typeface="Arial"/>
                <a:cs typeface="Arial"/>
              </a:rPr>
              <a:t>ations  possible in order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get </a:t>
            </a:r>
            <a:r>
              <a:rPr sz="2400" dirty="0">
                <a:latin typeface="Arial"/>
                <a:cs typeface="Arial"/>
              </a:rPr>
              <a:t>the best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result.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64094" y="1435353"/>
            <a:ext cx="1844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80695" algn="l"/>
                <a:tab pos="1509395" algn="l"/>
              </a:tabLst>
            </a:pP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40" y="3447669"/>
            <a:ext cx="8378190" cy="1606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FLOG (flexible ligand oriented on grid) </a:t>
            </a:r>
            <a:r>
              <a:rPr sz="2400" spc="-5" dirty="0">
                <a:latin typeface="Arial"/>
                <a:cs typeface="Arial"/>
              </a:rPr>
              <a:t>is a </a:t>
            </a:r>
            <a:r>
              <a:rPr sz="2400" dirty="0">
                <a:latin typeface="Arial"/>
                <a:cs typeface="Arial"/>
              </a:rPr>
              <a:t>program that  </a:t>
            </a:r>
            <a:r>
              <a:rPr sz="2400" spc="-5" dirty="0">
                <a:latin typeface="Arial"/>
                <a:cs typeface="Arial"/>
              </a:rPr>
              <a:t>generates conformational </a:t>
            </a:r>
            <a:r>
              <a:rPr sz="2400" dirty="0">
                <a:latin typeface="Arial"/>
                <a:cs typeface="Arial"/>
              </a:rPr>
              <a:t>libraries called flexibose, </a:t>
            </a:r>
            <a:r>
              <a:rPr sz="2400" spc="-5" dirty="0">
                <a:latin typeface="Arial"/>
                <a:cs typeface="Arial"/>
              </a:rPr>
              <a:t>contain  10-20 conformations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each ligand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studied.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-52265"/>
            <a:ext cx="5689600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DOCKING OF FLEXIBLE</a:t>
            </a:r>
            <a:r>
              <a:rPr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LIGANDS</a:t>
            </a:r>
          </a:p>
        </p:txBody>
      </p:sp>
      <p:sp>
        <p:nvSpPr>
          <p:cNvPr id="3" name="object 3"/>
          <p:cNvSpPr/>
          <p:nvPr/>
        </p:nvSpPr>
        <p:spPr>
          <a:xfrm>
            <a:off x="1933576" y="1162051"/>
            <a:ext cx="2676525" cy="429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5836" y="2532380"/>
            <a:ext cx="2277745" cy="14535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45"/>
              </a:spcBef>
            </a:pPr>
            <a:r>
              <a:rPr sz="2500" spc="-25" dirty="0">
                <a:latin typeface="Carlito"/>
                <a:cs typeface="Carlito"/>
              </a:rPr>
              <a:t>Various</a:t>
            </a:r>
            <a:r>
              <a:rPr sz="2500" spc="-65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programs  are </a:t>
            </a:r>
            <a:r>
              <a:rPr sz="2500" spc="-25" dirty="0">
                <a:latin typeface="Carlito"/>
                <a:cs typeface="Carlito"/>
              </a:rPr>
              <a:t>for </a:t>
            </a:r>
            <a:r>
              <a:rPr sz="2500" spc="-15" dirty="0">
                <a:latin typeface="Carlito"/>
                <a:cs typeface="Carlito"/>
              </a:rPr>
              <a:t>generate  </a:t>
            </a:r>
            <a:r>
              <a:rPr sz="2500" spc="-20" dirty="0">
                <a:latin typeface="Carlito"/>
                <a:cs typeface="Carlito"/>
              </a:rPr>
              <a:t>different </a:t>
            </a:r>
            <a:r>
              <a:rPr sz="2500" spc="-10" dirty="0">
                <a:latin typeface="Carlito"/>
                <a:cs typeface="Carlito"/>
              </a:rPr>
              <a:t>ligand  </a:t>
            </a:r>
            <a:r>
              <a:rPr sz="2500" spc="-15" dirty="0">
                <a:latin typeface="Carlito"/>
                <a:cs typeface="Carlito"/>
              </a:rPr>
              <a:t>conformations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162051"/>
            <a:ext cx="2667000" cy="429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2460" y="2009013"/>
            <a:ext cx="2229485" cy="24987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345"/>
              </a:spcBef>
            </a:pPr>
            <a:r>
              <a:rPr sz="2500" spc="-10" dirty="0">
                <a:latin typeface="Carlito"/>
                <a:cs typeface="Carlito"/>
              </a:rPr>
              <a:t>The popular  </a:t>
            </a:r>
            <a:r>
              <a:rPr sz="2500" spc="-5" dirty="0">
                <a:latin typeface="Carlito"/>
                <a:cs typeface="Carlito"/>
              </a:rPr>
              <a:t>method is </a:t>
            </a:r>
            <a:r>
              <a:rPr sz="2500" spc="-15" dirty="0">
                <a:latin typeface="Carlito"/>
                <a:cs typeface="Carlito"/>
              </a:rPr>
              <a:t>to  fragment </a:t>
            </a:r>
            <a:r>
              <a:rPr sz="2500" spc="-5" dirty="0">
                <a:latin typeface="Carlito"/>
                <a:cs typeface="Carlito"/>
              </a:rPr>
              <a:t>the  </a:t>
            </a:r>
            <a:r>
              <a:rPr sz="2500" spc="-10" dirty="0">
                <a:latin typeface="Carlito"/>
                <a:cs typeface="Carlito"/>
              </a:rPr>
              <a:t>ligand </a:t>
            </a:r>
            <a:r>
              <a:rPr sz="2500" spc="-5" dirty="0">
                <a:latin typeface="Carlito"/>
                <a:cs typeface="Carlito"/>
              </a:rPr>
              <a:t>, identify</a:t>
            </a:r>
            <a:r>
              <a:rPr sz="2500" spc="-6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a  rigid anchor  </a:t>
            </a:r>
            <a:r>
              <a:rPr sz="2500" spc="-15" dirty="0">
                <a:latin typeface="Carlito"/>
                <a:cs typeface="Carlito"/>
              </a:rPr>
              <a:t>fragment </a:t>
            </a:r>
            <a:r>
              <a:rPr sz="2500" spc="-5" dirty="0">
                <a:latin typeface="Carlito"/>
                <a:cs typeface="Carlito"/>
              </a:rPr>
              <a:t>which  </a:t>
            </a:r>
            <a:r>
              <a:rPr sz="2500" spc="-10" dirty="0">
                <a:latin typeface="Carlito"/>
                <a:cs typeface="Carlito"/>
              </a:rPr>
              <a:t>can </a:t>
            </a:r>
            <a:r>
              <a:rPr sz="2500" spc="-5" dirty="0">
                <a:latin typeface="Carlito"/>
                <a:cs typeface="Carlito"/>
              </a:rPr>
              <a:t>be</a:t>
            </a:r>
            <a:r>
              <a:rPr sz="2500" spc="-35" dirty="0">
                <a:latin typeface="Carlito"/>
                <a:cs typeface="Carlito"/>
              </a:rPr>
              <a:t> </a:t>
            </a:r>
            <a:r>
              <a:rPr sz="2500" spc="-20" dirty="0">
                <a:latin typeface="Carlito"/>
                <a:cs typeface="Carlito"/>
              </a:rPr>
              <a:t>docked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05701" y="1162051"/>
            <a:ext cx="2657475" cy="4295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30744" y="2532380"/>
            <a:ext cx="2214880" cy="14535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45"/>
              </a:spcBef>
            </a:pPr>
            <a:r>
              <a:rPr sz="2500" spc="-10" dirty="0">
                <a:latin typeface="Carlito"/>
                <a:cs typeface="Carlito"/>
              </a:rPr>
              <a:t>Then</a:t>
            </a:r>
            <a:r>
              <a:rPr sz="2500" spc="-50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reconstruct  </a:t>
            </a:r>
            <a:r>
              <a:rPr sz="2500" spc="-5" dirty="0">
                <a:latin typeface="Carlito"/>
                <a:cs typeface="Carlito"/>
              </a:rPr>
              <a:t>or </a:t>
            </a:r>
            <a:r>
              <a:rPr sz="2500" spc="-15" dirty="0">
                <a:latin typeface="Carlito"/>
                <a:cs typeface="Carlito"/>
              </a:rPr>
              <a:t>grow </a:t>
            </a:r>
            <a:r>
              <a:rPr sz="2500" spc="-5" dirty="0">
                <a:latin typeface="Carlito"/>
                <a:cs typeface="Carlito"/>
              </a:rPr>
              <a:t>the  molecule </a:t>
            </a:r>
            <a:r>
              <a:rPr sz="2500" spc="-10" dirty="0">
                <a:latin typeface="Carlito"/>
                <a:cs typeface="Carlito"/>
              </a:rPr>
              <a:t>back  </a:t>
            </a:r>
            <a:r>
              <a:rPr sz="2500" spc="-15" dirty="0">
                <a:latin typeface="Carlito"/>
                <a:cs typeface="Carlito"/>
              </a:rPr>
              <a:t>onto </a:t>
            </a:r>
            <a:r>
              <a:rPr sz="2500" spc="-5" dirty="0">
                <a:latin typeface="Carlito"/>
                <a:cs typeface="Carlito"/>
              </a:rPr>
              <a:t>the</a:t>
            </a:r>
            <a:r>
              <a:rPr sz="2500" spc="-75" dirty="0">
                <a:latin typeface="Carlito"/>
                <a:cs typeface="Carlito"/>
              </a:rPr>
              <a:t> </a:t>
            </a:r>
            <a:r>
              <a:rPr sz="2500" spc="-40" dirty="0">
                <a:latin typeface="Carlito"/>
                <a:cs typeface="Carlito"/>
              </a:rPr>
              <a:t>anchor.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340" y="5587694"/>
            <a:ext cx="35833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Examples of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054" y="838200"/>
            <a:ext cx="2591435" cy="1676400"/>
          </a:xfrm>
          <a:custGeom>
            <a:avLst/>
            <a:gdLst/>
            <a:ahLst/>
            <a:cxnLst/>
            <a:rect l="l" t="t" r="r" b="b"/>
            <a:pathLst>
              <a:path w="2591435" h="1676400">
                <a:moveTo>
                  <a:pt x="2423185" y="0"/>
                </a:moveTo>
                <a:lnTo>
                  <a:pt x="167640" y="0"/>
                </a:lnTo>
                <a:lnTo>
                  <a:pt x="123070" y="5988"/>
                </a:lnTo>
                <a:lnTo>
                  <a:pt x="83024" y="22888"/>
                </a:lnTo>
                <a:lnTo>
                  <a:pt x="49096" y="49101"/>
                </a:lnTo>
                <a:lnTo>
                  <a:pt x="22885" y="83029"/>
                </a:lnTo>
                <a:lnTo>
                  <a:pt x="5987" y="123075"/>
                </a:lnTo>
                <a:lnTo>
                  <a:pt x="0" y="167639"/>
                </a:lnTo>
                <a:lnTo>
                  <a:pt x="0" y="1508760"/>
                </a:lnTo>
                <a:lnTo>
                  <a:pt x="5987" y="1553324"/>
                </a:lnTo>
                <a:lnTo>
                  <a:pt x="22885" y="1593370"/>
                </a:lnTo>
                <a:lnTo>
                  <a:pt x="49096" y="1627298"/>
                </a:lnTo>
                <a:lnTo>
                  <a:pt x="83024" y="1653511"/>
                </a:lnTo>
                <a:lnTo>
                  <a:pt x="123070" y="1670411"/>
                </a:lnTo>
                <a:lnTo>
                  <a:pt x="167640" y="1676400"/>
                </a:lnTo>
                <a:lnTo>
                  <a:pt x="2423185" y="1676400"/>
                </a:lnTo>
                <a:lnTo>
                  <a:pt x="2467750" y="1670411"/>
                </a:lnTo>
                <a:lnTo>
                  <a:pt x="2507795" y="1653511"/>
                </a:lnTo>
                <a:lnTo>
                  <a:pt x="2541724" y="1627298"/>
                </a:lnTo>
                <a:lnTo>
                  <a:pt x="2567937" y="1593370"/>
                </a:lnTo>
                <a:lnTo>
                  <a:pt x="2584836" y="1553324"/>
                </a:lnTo>
                <a:lnTo>
                  <a:pt x="2590825" y="1508760"/>
                </a:lnTo>
                <a:lnTo>
                  <a:pt x="2590825" y="167639"/>
                </a:lnTo>
                <a:lnTo>
                  <a:pt x="2584836" y="123075"/>
                </a:lnTo>
                <a:lnTo>
                  <a:pt x="2567937" y="83029"/>
                </a:lnTo>
                <a:lnTo>
                  <a:pt x="2541724" y="49101"/>
                </a:lnTo>
                <a:lnTo>
                  <a:pt x="2507795" y="22888"/>
                </a:lnTo>
                <a:lnTo>
                  <a:pt x="2467750" y="5988"/>
                </a:lnTo>
                <a:lnTo>
                  <a:pt x="2423185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2982" y="806958"/>
            <a:ext cx="1980564" cy="17081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-1905" algn="ctr">
              <a:lnSpc>
                <a:spcPct val="90000"/>
              </a:lnSpc>
              <a:spcBef>
                <a:spcPts val="385"/>
              </a:spcBef>
            </a:pPr>
            <a:r>
              <a:rPr sz="2400" spc="-5" dirty="0">
                <a:latin typeface="Carlito"/>
                <a:cs typeface="Carlito"/>
              </a:rPr>
              <a:t>The algorithm  identifies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15" dirty="0">
                <a:latin typeface="Carlito"/>
                <a:cs typeface="Carlito"/>
              </a:rPr>
              <a:t>rotatable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bonds  </a:t>
            </a:r>
            <a:r>
              <a:rPr sz="2400" spc="-10" dirty="0">
                <a:latin typeface="Carlito"/>
                <a:cs typeface="Carlito"/>
              </a:rPr>
              <a:t>present </a:t>
            </a:r>
            <a:r>
              <a:rPr sz="2400" dirty="0">
                <a:latin typeface="Carlito"/>
                <a:cs typeface="Carlito"/>
              </a:rPr>
              <a:t>In the  </a:t>
            </a:r>
            <a:r>
              <a:rPr sz="2400" spc="-10" dirty="0">
                <a:latin typeface="Carlito"/>
                <a:cs typeface="Carlito"/>
              </a:rPr>
              <a:t>ligand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2240" y="914400"/>
            <a:ext cx="25146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6436" y="956818"/>
            <a:ext cx="2470785" cy="1196481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212090" marR="203200" indent="-1270" algn="ctr">
              <a:lnSpc>
                <a:spcPts val="2590"/>
              </a:lnSpc>
              <a:spcBef>
                <a:spcPts val="1530"/>
              </a:spcBef>
            </a:pPr>
            <a:r>
              <a:rPr sz="2400" spc="-10" dirty="0">
                <a:latin typeface="Carlito"/>
                <a:cs typeface="Carlito"/>
              </a:rPr>
              <a:t>Identification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spc="-10" dirty="0">
                <a:latin typeface="Carlito"/>
                <a:cs typeface="Carlito"/>
              </a:rPr>
              <a:t>flexible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rigid  </a:t>
            </a:r>
            <a:r>
              <a:rPr sz="2400" spc="-10" dirty="0">
                <a:latin typeface="Carlito"/>
                <a:cs typeface="Carlito"/>
              </a:rPr>
              <a:t>region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5706" y="1026795"/>
            <a:ext cx="1954530" cy="1310005"/>
          </a:xfrm>
          <a:custGeom>
            <a:avLst/>
            <a:gdLst/>
            <a:ahLst/>
            <a:cxnLst/>
            <a:rect l="l" t="t" r="r" b="b"/>
            <a:pathLst>
              <a:path w="1954529" h="1310005">
                <a:moveTo>
                  <a:pt x="1954022" y="130937"/>
                </a:moveTo>
                <a:lnTo>
                  <a:pt x="1943722" y="79997"/>
                </a:lnTo>
                <a:lnTo>
                  <a:pt x="1915629" y="38379"/>
                </a:lnTo>
                <a:lnTo>
                  <a:pt x="1873973" y="10299"/>
                </a:lnTo>
                <a:lnTo>
                  <a:pt x="1822958" y="0"/>
                </a:lnTo>
                <a:lnTo>
                  <a:pt x="130937" y="0"/>
                </a:lnTo>
                <a:lnTo>
                  <a:pt x="79984" y="10299"/>
                </a:lnTo>
                <a:lnTo>
                  <a:pt x="48323" y="31661"/>
                </a:lnTo>
                <a:lnTo>
                  <a:pt x="31623" y="31661"/>
                </a:lnTo>
                <a:lnTo>
                  <a:pt x="31623" y="48387"/>
                </a:lnTo>
                <a:lnTo>
                  <a:pt x="10287" y="79997"/>
                </a:lnTo>
                <a:lnTo>
                  <a:pt x="0" y="130937"/>
                </a:lnTo>
                <a:lnTo>
                  <a:pt x="0" y="1178687"/>
                </a:lnTo>
                <a:lnTo>
                  <a:pt x="10287" y="1229639"/>
                </a:lnTo>
                <a:lnTo>
                  <a:pt x="38366" y="1271257"/>
                </a:lnTo>
                <a:lnTo>
                  <a:pt x="79984" y="1299337"/>
                </a:lnTo>
                <a:lnTo>
                  <a:pt x="130937" y="1309624"/>
                </a:lnTo>
                <a:lnTo>
                  <a:pt x="1822958" y="1309624"/>
                </a:lnTo>
                <a:lnTo>
                  <a:pt x="1873973" y="1299337"/>
                </a:lnTo>
                <a:lnTo>
                  <a:pt x="1915629" y="1271257"/>
                </a:lnTo>
                <a:lnTo>
                  <a:pt x="1943722" y="1229639"/>
                </a:lnTo>
                <a:lnTo>
                  <a:pt x="1954022" y="1178687"/>
                </a:lnTo>
                <a:lnTo>
                  <a:pt x="1954022" y="130937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98841" y="1004697"/>
            <a:ext cx="14357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rlito"/>
                <a:cs typeface="Carlito"/>
              </a:rPr>
              <a:t>Molecule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  </a:t>
            </a:r>
            <a:r>
              <a:rPr sz="2400" spc="-5" dirty="0">
                <a:latin typeface="Carlito"/>
                <a:cs typeface="Carlito"/>
              </a:rPr>
              <a:t>split </a:t>
            </a:r>
            <a:r>
              <a:rPr sz="2400" spc="-15" dirty="0">
                <a:latin typeface="Carlito"/>
                <a:cs typeface="Carlito"/>
              </a:rPr>
              <a:t>into  </a:t>
            </a:r>
            <a:r>
              <a:rPr sz="2400" spc="-10" dirty="0">
                <a:latin typeface="Carlito"/>
                <a:cs typeface="Carlito"/>
              </a:rPr>
              <a:t>fragments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1510" y="1447800"/>
            <a:ext cx="382270" cy="447040"/>
          </a:xfrm>
          <a:custGeom>
            <a:avLst/>
            <a:gdLst/>
            <a:ahLst/>
            <a:cxnLst/>
            <a:rect l="l" t="t" r="r" b="b"/>
            <a:pathLst>
              <a:path w="382270" h="447039">
                <a:moveTo>
                  <a:pt x="190880" y="0"/>
                </a:moveTo>
                <a:lnTo>
                  <a:pt x="190880" y="89408"/>
                </a:lnTo>
                <a:lnTo>
                  <a:pt x="0" y="89408"/>
                </a:lnTo>
                <a:lnTo>
                  <a:pt x="0" y="357377"/>
                </a:lnTo>
                <a:lnTo>
                  <a:pt x="190880" y="357377"/>
                </a:lnTo>
                <a:lnTo>
                  <a:pt x="190880" y="446786"/>
                </a:lnTo>
                <a:lnTo>
                  <a:pt x="381888" y="223392"/>
                </a:lnTo>
                <a:lnTo>
                  <a:pt x="19088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1458213"/>
            <a:ext cx="382270" cy="447040"/>
          </a:xfrm>
          <a:custGeom>
            <a:avLst/>
            <a:gdLst/>
            <a:ahLst/>
            <a:cxnLst/>
            <a:rect l="l" t="t" r="r" b="b"/>
            <a:pathLst>
              <a:path w="382270" h="447039">
                <a:moveTo>
                  <a:pt x="191008" y="0"/>
                </a:moveTo>
                <a:lnTo>
                  <a:pt x="191008" y="89408"/>
                </a:lnTo>
                <a:lnTo>
                  <a:pt x="0" y="89408"/>
                </a:lnTo>
                <a:lnTo>
                  <a:pt x="0" y="357377"/>
                </a:lnTo>
                <a:lnTo>
                  <a:pt x="191008" y="357377"/>
                </a:lnTo>
                <a:lnTo>
                  <a:pt x="191008" y="446786"/>
                </a:lnTo>
                <a:lnTo>
                  <a:pt x="381888" y="223393"/>
                </a:lnTo>
                <a:lnTo>
                  <a:pt x="19100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8886" y="3244703"/>
            <a:ext cx="6902115" cy="3232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8541" y="-204665"/>
            <a:ext cx="4215765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 dock and dock 4.0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7476" y="504825"/>
            <a:ext cx="2543175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9339" y="755397"/>
            <a:ext cx="2201545" cy="974725"/>
          </a:xfrm>
          <a:prstGeom prst="rect">
            <a:avLst/>
          </a:prstGeom>
        </p:spPr>
        <p:txBody>
          <a:bodyPr vert="horz" wrap="square" lIns="0" tIns="40005" rIns="0" bIns="0" rtlCol="0" anchor="ctr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315"/>
              </a:spcBef>
            </a:pPr>
            <a:r>
              <a:rPr sz="2200" spc="-10" dirty="0">
                <a:latin typeface="Carlito"/>
                <a:cs typeface="Carlito"/>
              </a:rPr>
              <a:t>The most </a:t>
            </a:r>
            <a:r>
              <a:rPr sz="2200" spc="-5" dirty="0">
                <a:latin typeface="Carlito"/>
                <a:cs typeface="Carlito"/>
              </a:rPr>
              <a:t>rigid  </a:t>
            </a:r>
            <a:r>
              <a:rPr sz="2200" spc="-15" dirty="0">
                <a:latin typeface="Carlito"/>
                <a:cs typeface="Carlito"/>
              </a:rPr>
              <a:t>fragment </a:t>
            </a:r>
            <a:r>
              <a:rPr sz="2200" spc="-5" dirty="0">
                <a:latin typeface="Carlito"/>
                <a:cs typeface="Carlito"/>
              </a:rPr>
              <a:t>is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termed  </a:t>
            </a:r>
            <a:r>
              <a:rPr sz="2200" spc="-5" dirty="0">
                <a:latin typeface="Carlito"/>
                <a:cs typeface="Carlito"/>
              </a:rPr>
              <a:t>as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anchor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43551" y="981075"/>
            <a:ext cx="962025" cy="55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6101" y="581026"/>
            <a:ext cx="2428875" cy="136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48577" y="881887"/>
            <a:ext cx="1939289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3655" marR="5080" indent="-21590">
              <a:lnSpc>
                <a:spcPts val="2420"/>
              </a:lnSpc>
              <a:spcBef>
                <a:spcPts val="359"/>
              </a:spcBef>
            </a:pPr>
            <a:r>
              <a:rPr sz="2200" spc="-15" dirty="0">
                <a:latin typeface="Carlito"/>
                <a:cs typeface="Carlito"/>
              </a:rPr>
              <a:t>Docked </a:t>
            </a:r>
            <a:r>
              <a:rPr sz="2200" spc="-10" dirty="0">
                <a:latin typeface="Carlito"/>
                <a:cs typeface="Carlito"/>
              </a:rPr>
              <a:t>by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shape  </a:t>
            </a:r>
            <a:r>
              <a:rPr sz="2200" spc="-10" dirty="0">
                <a:latin typeface="Carlito"/>
                <a:cs typeface="Carlito"/>
              </a:rPr>
              <a:t>complimentarity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58126" y="2085975"/>
            <a:ext cx="561975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6101" y="2867026"/>
            <a:ext cx="2543175" cy="1343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4314" y="3006090"/>
            <a:ext cx="2169160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-3810" algn="ctr">
              <a:lnSpc>
                <a:spcPct val="91600"/>
              </a:lnSpc>
              <a:spcBef>
                <a:spcPts val="315"/>
              </a:spcBef>
            </a:pPr>
            <a:r>
              <a:rPr sz="2200" spc="-15" dirty="0">
                <a:latin typeface="Carlito"/>
                <a:cs typeface="Carlito"/>
              </a:rPr>
              <a:t>Flexible </a:t>
            </a:r>
            <a:r>
              <a:rPr sz="2200" spc="-10" dirty="0">
                <a:latin typeface="Carlito"/>
                <a:cs typeface="Carlito"/>
              </a:rPr>
              <a:t>parts </a:t>
            </a:r>
            <a:r>
              <a:rPr sz="2200" spc="-5" dirty="0">
                <a:latin typeface="Carlito"/>
                <a:cs typeface="Carlito"/>
              </a:rPr>
              <a:t>then  added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sequentially 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35" dirty="0">
                <a:latin typeface="Carlito"/>
                <a:cs typeface="Carlito"/>
              </a:rPr>
              <a:t>anchor.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62576" y="3181350"/>
            <a:ext cx="1133475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4626" y="2752726"/>
            <a:ext cx="2181225" cy="1362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24048" y="2898394"/>
            <a:ext cx="1762125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15"/>
              </a:spcBef>
            </a:pPr>
            <a:r>
              <a:rPr sz="2200" spc="-30" dirty="0">
                <a:latin typeface="Carlito"/>
                <a:cs typeface="Carlito"/>
              </a:rPr>
              <a:t>Torison </a:t>
            </a:r>
            <a:r>
              <a:rPr sz="2200" spc="-5" dirty="0">
                <a:latin typeface="Carlito"/>
                <a:cs typeface="Carlito"/>
              </a:rPr>
              <a:t>angle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is  </a:t>
            </a:r>
            <a:r>
              <a:rPr sz="2200" spc="-10" dirty="0">
                <a:latin typeface="Carlito"/>
                <a:cs typeface="Carlito"/>
              </a:rPr>
              <a:t>varied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5" dirty="0">
                <a:latin typeface="Carlito"/>
                <a:cs typeface="Carlito"/>
              </a:rPr>
              <a:t>each  addition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43300" y="4257675"/>
            <a:ext cx="552450" cy="571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6975" y="5048250"/>
            <a:ext cx="2743200" cy="1428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46681" y="5217667"/>
            <a:ext cx="2399665" cy="10414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 algn="ctr">
              <a:lnSpc>
                <a:spcPct val="101600"/>
              </a:lnSpc>
              <a:spcBef>
                <a:spcPts val="50"/>
              </a:spcBef>
            </a:pPr>
            <a:r>
              <a:rPr sz="2200" spc="-10" dirty="0">
                <a:latin typeface="Carlito"/>
                <a:cs typeface="Carlito"/>
              </a:rPr>
              <a:t>This </a:t>
            </a:r>
            <a:r>
              <a:rPr sz="2200" spc="-5" dirty="0">
                <a:latin typeface="Carlito"/>
                <a:cs typeface="Carlito"/>
              </a:rPr>
              <a:t>increases the  </a:t>
            </a:r>
            <a:r>
              <a:rPr sz="2200" spc="-10" dirty="0">
                <a:latin typeface="Carlito"/>
                <a:cs typeface="Carlito"/>
              </a:rPr>
              <a:t>partially build  </a:t>
            </a:r>
            <a:r>
              <a:rPr sz="2200" spc="-25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tru</a:t>
            </a:r>
            <a:r>
              <a:rPr sz="2200" spc="-15" dirty="0">
                <a:latin typeface="Carlito"/>
                <a:cs typeface="Carlito"/>
              </a:rPr>
              <a:t>c</a:t>
            </a:r>
            <a:r>
              <a:rPr sz="2200" spc="-5" dirty="0">
                <a:latin typeface="Carlito"/>
                <a:cs typeface="Carlito"/>
              </a:rPr>
              <a:t>tu</a:t>
            </a:r>
            <a:r>
              <a:rPr sz="2200" spc="-35" dirty="0">
                <a:latin typeface="Carlito"/>
                <a:cs typeface="Carlito"/>
              </a:rPr>
              <a:t>r</a:t>
            </a:r>
            <a:r>
              <a:rPr sz="2200" spc="-5" dirty="0">
                <a:latin typeface="Carlito"/>
                <a:cs typeface="Carlito"/>
              </a:rPr>
              <a:t>es</a:t>
            </a:r>
            <a:r>
              <a:rPr sz="2200" spc="-10" dirty="0">
                <a:latin typeface="Carlito"/>
                <a:cs typeface="Carlito"/>
              </a:rPr>
              <a:t>(</a:t>
            </a:r>
            <a:r>
              <a:rPr sz="2200" spc="-35" dirty="0">
                <a:latin typeface="Carlito"/>
                <a:cs typeface="Carlito"/>
              </a:rPr>
              <a:t>c</a:t>
            </a:r>
            <a:r>
              <a:rPr sz="2200" spc="-5" dirty="0">
                <a:latin typeface="Carlito"/>
                <a:cs typeface="Carlito"/>
              </a:rPr>
              <a:t>o</a:t>
            </a:r>
            <a:r>
              <a:rPr sz="2200" spc="-30" dirty="0">
                <a:latin typeface="Carlito"/>
                <a:cs typeface="Carlito"/>
              </a:rPr>
              <a:t>n</a:t>
            </a:r>
            <a:r>
              <a:rPr sz="2200" spc="-5" dirty="0">
                <a:latin typeface="Carlito"/>
                <a:cs typeface="Carlito"/>
              </a:rPr>
              <a:t>tru</a:t>
            </a:r>
            <a:r>
              <a:rPr sz="2200" spc="-15" dirty="0">
                <a:latin typeface="Carlito"/>
                <a:cs typeface="Carlito"/>
              </a:rPr>
              <a:t>c</a:t>
            </a:r>
            <a:r>
              <a:rPr sz="2200" spc="-5" dirty="0">
                <a:latin typeface="Carlito"/>
                <a:cs typeface="Carlito"/>
              </a:rPr>
              <a:t>ts)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62601" y="5448301"/>
            <a:ext cx="1019175" cy="561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00875" y="4972050"/>
            <a:ext cx="2647950" cy="152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05853" y="4963796"/>
            <a:ext cx="2236470" cy="14484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05"/>
              </a:spcBef>
            </a:pPr>
            <a:r>
              <a:rPr sz="2000" spc="-5" dirty="0">
                <a:latin typeface="Carlito"/>
                <a:cs typeface="Carlito"/>
              </a:rPr>
              <a:t>Selection of limited  </a:t>
            </a:r>
            <a:r>
              <a:rPr sz="2000" dirty="0">
                <a:latin typeface="Carlito"/>
                <a:cs typeface="Carlito"/>
              </a:rPr>
              <a:t>number </a:t>
            </a:r>
            <a:r>
              <a:rPr sz="2000" spc="-5" dirty="0">
                <a:latin typeface="Carlito"/>
                <a:cs typeface="Carlito"/>
              </a:rPr>
              <a:t>constructs  based </a:t>
            </a:r>
            <a:r>
              <a:rPr sz="2000" dirty="0">
                <a:latin typeface="Carlito"/>
                <a:cs typeface="Carlito"/>
              </a:rPr>
              <a:t>on </a:t>
            </a:r>
            <a:r>
              <a:rPr sz="2000" spc="-5" dirty="0">
                <a:latin typeface="Carlito"/>
                <a:cs typeface="Carlito"/>
              </a:rPr>
              <a:t>binding</a:t>
            </a:r>
            <a:r>
              <a:rPr sz="2000" spc="-9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  </a:t>
            </a:r>
            <a:r>
              <a:rPr sz="2000" spc="-10" dirty="0">
                <a:latin typeface="Carlito"/>
                <a:cs typeface="Carlito"/>
              </a:rPr>
              <a:t>difference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their  structures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0900" y="444500"/>
            <a:ext cx="3378200" cy="2082800"/>
            <a:chOff x="596900" y="444500"/>
            <a:chExt cx="3378200" cy="2082800"/>
          </a:xfrm>
        </p:grpSpPr>
        <p:sp>
          <p:nvSpPr>
            <p:cNvPr id="3" name="object 3"/>
            <p:cNvSpPr/>
            <p:nvPr/>
          </p:nvSpPr>
          <p:spPr>
            <a:xfrm>
              <a:off x="609600" y="457200"/>
              <a:ext cx="3352800" cy="2057400"/>
            </a:xfrm>
            <a:custGeom>
              <a:avLst/>
              <a:gdLst/>
              <a:ahLst/>
              <a:cxnLst/>
              <a:rect l="l" t="t" r="r" b="b"/>
              <a:pathLst>
                <a:path w="3352800" h="2057400">
                  <a:moveTo>
                    <a:pt x="3147060" y="0"/>
                  </a:moveTo>
                  <a:lnTo>
                    <a:pt x="205740" y="0"/>
                  </a:lnTo>
                  <a:lnTo>
                    <a:pt x="158565" y="5431"/>
                  </a:lnTo>
                  <a:lnTo>
                    <a:pt x="115260" y="20905"/>
                  </a:lnTo>
                  <a:lnTo>
                    <a:pt x="77060" y="45186"/>
                  </a:lnTo>
                  <a:lnTo>
                    <a:pt x="45198" y="77044"/>
                  </a:lnTo>
                  <a:lnTo>
                    <a:pt x="20911" y="115244"/>
                  </a:lnTo>
                  <a:lnTo>
                    <a:pt x="5433" y="158553"/>
                  </a:lnTo>
                  <a:lnTo>
                    <a:pt x="0" y="205739"/>
                  </a:lnTo>
                  <a:lnTo>
                    <a:pt x="0" y="1851660"/>
                  </a:lnTo>
                  <a:lnTo>
                    <a:pt x="5433" y="1898846"/>
                  </a:lnTo>
                  <a:lnTo>
                    <a:pt x="20911" y="1942155"/>
                  </a:lnTo>
                  <a:lnTo>
                    <a:pt x="45198" y="1980355"/>
                  </a:lnTo>
                  <a:lnTo>
                    <a:pt x="77060" y="2012213"/>
                  </a:lnTo>
                  <a:lnTo>
                    <a:pt x="115260" y="2036494"/>
                  </a:lnTo>
                  <a:lnTo>
                    <a:pt x="158565" y="2051968"/>
                  </a:lnTo>
                  <a:lnTo>
                    <a:pt x="205740" y="2057400"/>
                  </a:lnTo>
                  <a:lnTo>
                    <a:pt x="3147060" y="2057400"/>
                  </a:lnTo>
                  <a:lnTo>
                    <a:pt x="3194246" y="2051968"/>
                  </a:lnTo>
                  <a:lnTo>
                    <a:pt x="3237555" y="2036494"/>
                  </a:lnTo>
                  <a:lnTo>
                    <a:pt x="3275755" y="2012213"/>
                  </a:lnTo>
                  <a:lnTo>
                    <a:pt x="3307613" y="1980355"/>
                  </a:lnTo>
                  <a:lnTo>
                    <a:pt x="3331894" y="1942155"/>
                  </a:lnTo>
                  <a:lnTo>
                    <a:pt x="3347368" y="1898846"/>
                  </a:lnTo>
                  <a:lnTo>
                    <a:pt x="3352800" y="1851660"/>
                  </a:lnTo>
                  <a:lnTo>
                    <a:pt x="3352800" y="205739"/>
                  </a:lnTo>
                  <a:lnTo>
                    <a:pt x="3347368" y="158553"/>
                  </a:lnTo>
                  <a:lnTo>
                    <a:pt x="3331894" y="115244"/>
                  </a:lnTo>
                  <a:lnTo>
                    <a:pt x="3307613" y="77044"/>
                  </a:lnTo>
                  <a:lnTo>
                    <a:pt x="3275755" y="45186"/>
                  </a:lnTo>
                  <a:lnTo>
                    <a:pt x="3237555" y="20905"/>
                  </a:lnTo>
                  <a:lnTo>
                    <a:pt x="3194246" y="5431"/>
                  </a:lnTo>
                  <a:lnTo>
                    <a:pt x="314706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" y="457200"/>
              <a:ext cx="3352800" cy="2057400"/>
            </a:xfrm>
            <a:custGeom>
              <a:avLst/>
              <a:gdLst/>
              <a:ahLst/>
              <a:cxnLst/>
              <a:rect l="l" t="t" r="r" b="b"/>
              <a:pathLst>
                <a:path w="3352800" h="2057400">
                  <a:moveTo>
                    <a:pt x="0" y="205739"/>
                  </a:moveTo>
                  <a:lnTo>
                    <a:pt x="5433" y="158553"/>
                  </a:lnTo>
                  <a:lnTo>
                    <a:pt x="20911" y="115244"/>
                  </a:lnTo>
                  <a:lnTo>
                    <a:pt x="45198" y="77044"/>
                  </a:lnTo>
                  <a:lnTo>
                    <a:pt x="77060" y="45186"/>
                  </a:lnTo>
                  <a:lnTo>
                    <a:pt x="115260" y="20905"/>
                  </a:lnTo>
                  <a:lnTo>
                    <a:pt x="158565" y="5431"/>
                  </a:lnTo>
                  <a:lnTo>
                    <a:pt x="205740" y="0"/>
                  </a:lnTo>
                  <a:lnTo>
                    <a:pt x="3147060" y="0"/>
                  </a:lnTo>
                  <a:lnTo>
                    <a:pt x="3194246" y="5431"/>
                  </a:lnTo>
                  <a:lnTo>
                    <a:pt x="3237555" y="20905"/>
                  </a:lnTo>
                  <a:lnTo>
                    <a:pt x="3275755" y="45186"/>
                  </a:lnTo>
                  <a:lnTo>
                    <a:pt x="3307613" y="77044"/>
                  </a:lnTo>
                  <a:lnTo>
                    <a:pt x="3331894" y="115244"/>
                  </a:lnTo>
                  <a:lnTo>
                    <a:pt x="3347368" y="158553"/>
                  </a:lnTo>
                  <a:lnTo>
                    <a:pt x="3352800" y="205739"/>
                  </a:lnTo>
                  <a:lnTo>
                    <a:pt x="3352800" y="1851660"/>
                  </a:lnTo>
                  <a:lnTo>
                    <a:pt x="3347368" y="1898846"/>
                  </a:lnTo>
                  <a:lnTo>
                    <a:pt x="3331894" y="1942155"/>
                  </a:lnTo>
                  <a:lnTo>
                    <a:pt x="3307613" y="1980355"/>
                  </a:lnTo>
                  <a:lnTo>
                    <a:pt x="3275755" y="2012213"/>
                  </a:lnTo>
                  <a:lnTo>
                    <a:pt x="3237555" y="2036494"/>
                  </a:lnTo>
                  <a:lnTo>
                    <a:pt x="3194246" y="2051968"/>
                  </a:lnTo>
                  <a:lnTo>
                    <a:pt x="3147060" y="2057400"/>
                  </a:lnTo>
                  <a:lnTo>
                    <a:pt x="205740" y="2057400"/>
                  </a:lnTo>
                  <a:lnTo>
                    <a:pt x="158565" y="2051968"/>
                  </a:lnTo>
                  <a:lnTo>
                    <a:pt x="115260" y="2036494"/>
                  </a:lnTo>
                  <a:lnTo>
                    <a:pt x="77060" y="2012213"/>
                  </a:lnTo>
                  <a:lnTo>
                    <a:pt x="45198" y="1980355"/>
                  </a:lnTo>
                  <a:lnTo>
                    <a:pt x="20911" y="1942155"/>
                  </a:lnTo>
                  <a:lnTo>
                    <a:pt x="5433" y="1898846"/>
                  </a:lnTo>
                  <a:lnTo>
                    <a:pt x="0" y="1851660"/>
                  </a:lnTo>
                  <a:lnTo>
                    <a:pt x="0" y="20573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69642" y="1121411"/>
            <a:ext cx="307975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60020" marR="5080" indent="-147955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latin typeface="Carlito"/>
                <a:cs typeface="Carlito"/>
              </a:rPr>
              <a:t>The segments are </a:t>
            </a:r>
            <a:r>
              <a:rPr sz="2200" spc="-5" dirty="0">
                <a:latin typeface="Carlito"/>
                <a:cs typeface="Carlito"/>
              </a:rPr>
              <a:t>added in  </a:t>
            </a:r>
            <a:r>
              <a:rPr sz="2200" spc="-20" dirty="0">
                <a:latin typeface="Carlito"/>
                <a:cs typeface="Carlito"/>
              </a:rPr>
              <a:t>layers </a:t>
            </a:r>
            <a:r>
              <a:rPr sz="2200" spc="-10" dirty="0">
                <a:latin typeface="Carlito"/>
                <a:cs typeface="Carlito"/>
              </a:rPr>
              <a:t>working</a:t>
            </a:r>
            <a:r>
              <a:rPr sz="2200" spc="-15" dirty="0">
                <a:latin typeface="Carlito"/>
                <a:cs typeface="Carlito"/>
              </a:rPr>
              <a:t> outwards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67679" y="444500"/>
            <a:ext cx="3580129" cy="2082800"/>
            <a:chOff x="5043678" y="444500"/>
            <a:chExt cx="3580129" cy="2082800"/>
          </a:xfrm>
        </p:grpSpPr>
        <p:sp>
          <p:nvSpPr>
            <p:cNvPr id="7" name="object 7"/>
            <p:cNvSpPr/>
            <p:nvPr/>
          </p:nvSpPr>
          <p:spPr>
            <a:xfrm>
              <a:off x="5056378" y="457200"/>
              <a:ext cx="3554729" cy="2057400"/>
            </a:xfrm>
            <a:custGeom>
              <a:avLst/>
              <a:gdLst/>
              <a:ahLst/>
              <a:cxnLst/>
              <a:rect l="l" t="t" r="r" b="b"/>
              <a:pathLst>
                <a:path w="3554729" h="2057400">
                  <a:moveTo>
                    <a:pt x="3348481" y="0"/>
                  </a:moveTo>
                  <a:lnTo>
                    <a:pt x="205739" y="0"/>
                  </a:lnTo>
                  <a:lnTo>
                    <a:pt x="158593" y="5431"/>
                  </a:lnTo>
                  <a:lnTo>
                    <a:pt x="115299" y="20905"/>
                  </a:lnTo>
                  <a:lnTo>
                    <a:pt x="77097" y="45186"/>
                  </a:lnTo>
                  <a:lnTo>
                    <a:pt x="45226" y="77044"/>
                  </a:lnTo>
                  <a:lnTo>
                    <a:pt x="20927" y="115244"/>
                  </a:lnTo>
                  <a:lnTo>
                    <a:pt x="5438" y="158553"/>
                  </a:lnTo>
                  <a:lnTo>
                    <a:pt x="0" y="205739"/>
                  </a:lnTo>
                  <a:lnTo>
                    <a:pt x="0" y="1851660"/>
                  </a:lnTo>
                  <a:lnTo>
                    <a:pt x="5438" y="1898846"/>
                  </a:lnTo>
                  <a:lnTo>
                    <a:pt x="20927" y="1942155"/>
                  </a:lnTo>
                  <a:lnTo>
                    <a:pt x="45226" y="1980355"/>
                  </a:lnTo>
                  <a:lnTo>
                    <a:pt x="77097" y="2012213"/>
                  </a:lnTo>
                  <a:lnTo>
                    <a:pt x="115299" y="2036494"/>
                  </a:lnTo>
                  <a:lnTo>
                    <a:pt x="158593" y="2051968"/>
                  </a:lnTo>
                  <a:lnTo>
                    <a:pt x="205739" y="2057400"/>
                  </a:lnTo>
                  <a:lnTo>
                    <a:pt x="3348481" y="2057400"/>
                  </a:lnTo>
                  <a:lnTo>
                    <a:pt x="3395668" y="2051968"/>
                  </a:lnTo>
                  <a:lnTo>
                    <a:pt x="3438977" y="2036494"/>
                  </a:lnTo>
                  <a:lnTo>
                    <a:pt x="3477177" y="2012213"/>
                  </a:lnTo>
                  <a:lnTo>
                    <a:pt x="3509035" y="1980355"/>
                  </a:lnTo>
                  <a:lnTo>
                    <a:pt x="3533316" y="1942155"/>
                  </a:lnTo>
                  <a:lnTo>
                    <a:pt x="3548790" y="1898846"/>
                  </a:lnTo>
                  <a:lnTo>
                    <a:pt x="3554222" y="1851660"/>
                  </a:lnTo>
                  <a:lnTo>
                    <a:pt x="3554222" y="205739"/>
                  </a:lnTo>
                  <a:lnTo>
                    <a:pt x="3548790" y="158553"/>
                  </a:lnTo>
                  <a:lnTo>
                    <a:pt x="3533316" y="115244"/>
                  </a:lnTo>
                  <a:lnTo>
                    <a:pt x="3509035" y="77044"/>
                  </a:lnTo>
                  <a:lnTo>
                    <a:pt x="3477177" y="45186"/>
                  </a:lnTo>
                  <a:lnTo>
                    <a:pt x="3438977" y="20905"/>
                  </a:lnTo>
                  <a:lnTo>
                    <a:pt x="3395668" y="5431"/>
                  </a:lnTo>
                  <a:lnTo>
                    <a:pt x="3348481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6378" y="457200"/>
              <a:ext cx="3554729" cy="2057400"/>
            </a:xfrm>
            <a:custGeom>
              <a:avLst/>
              <a:gdLst/>
              <a:ahLst/>
              <a:cxnLst/>
              <a:rect l="l" t="t" r="r" b="b"/>
              <a:pathLst>
                <a:path w="3554729" h="2057400">
                  <a:moveTo>
                    <a:pt x="0" y="205739"/>
                  </a:moveTo>
                  <a:lnTo>
                    <a:pt x="5438" y="158553"/>
                  </a:lnTo>
                  <a:lnTo>
                    <a:pt x="20927" y="115244"/>
                  </a:lnTo>
                  <a:lnTo>
                    <a:pt x="45226" y="77044"/>
                  </a:lnTo>
                  <a:lnTo>
                    <a:pt x="77097" y="45186"/>
                  </a:lnTo>
                  <a:lnTo>
                    <a:pt x="115299" y="20905"/>
                  </a:lnTo>
                  <a:lnTo>
                    <a:pt x="158593" y="5431"/>
                  </a:lnTo>
                  <a:lnTo>
                    <a:pt x="205739" y="0"/>
                  </a:lnTo>
                  <a:lnTo>
                    <a:pt x="3348481" y="0"/>
                  </a:lnTo>
                  <a:lnTo>
                    <a:pt x="3395668" y="5431"/>
                  </a:lnTo>
                  <a:lnTo>
                    <a:pt x="3438977" y="20905"/>
                  </a:lnTo>
                  <a:lnTo>
                    <a:pt x="3477177" y="45186"/>
                  </a:lnTo>
                  <a:lnTo>
                    <a:pt x="3509035" y="77044"/>
                  </a:lnTo>
                  <a:lnTo>
                    <a:pt x="3533316" y="115244"/>
                  </a:lnTo>
                  <a:lnTo>
                    <a:pt x="3548790" y="158553"/>
                  </a:lnTo>
                  <a:lnTo>
                    <a:pt x="3554222" y="205739"/>
                  </a:lnTo>
                  <a:lnTo>
                    <a:pt x="3554222" y="1851660"/>
                  </a:lnTo>
                  <a:lnTo>
                    <a:pt x="3548790" y="1898846"/>
                  </a:lnTo>
                  <a:lnTo>
                    <a:pt x="3533316" y="1942155"/>
                  </a:lnTo>
                  <a:lnTo>
                    <a:pt x="3509035" y="1980355"/>
                  </a:lnTo>
                  <a:lnTo>
                    <a:pt x="3477177" y="2012213"/>
                  </a:lnTo>
                  <a:lnTo>
                    <a:pt x="3438977" y="2036494"/>
                  </a:lnTo>
                  <a:lnTo>
                    <a:pt x="3395668" y="2051968"/>
                  </a:lnTo>
                  <a:lnTo>
                    <a:pt x="3348481" y="2057400"/>
                  </a:lnTo>
                  <a:lnTo>
                    <a:pt x="205739" y="2057400"/>
                  </a:lnTo>
                  <a:lnTo>
                    <a:pt x="158593" y="2051968"/>
                  </a:lnTo>
                  <a:lnTo>
                    <a:pt x="115299" y="2036494"/>
                  </a:lnTo>
                  <a:lnTo>
                    <a:pt x="77097" y="2012213"/>
                  </a:lnTo>
                  <a:lnTo>
                    <a:pt x="45226" y="1980355"/>
                  </a:lnTo>
                  <a:lnTo>
                    <a:pt x="20927" y="1942155"/>
                  </a:lnTo>
                  <a:lnTo>
                    <a:pt x="5438" y="1898846"/>
                  </a:lnTo>
                  <a:lnTo>
                    <a:pt x="0" y="1851660"/>
                  </a:lnTo>
                  <a:lnTo>
                    <a:pt x="0" y="20573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76772" y="970534"/>
            <a:ext cx="3402329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latin typeface="Carlito"/>
                <a:cs typeface="Carlito"/>
              </a:rPr>
              <a:t>The segments </a:t>
            </a:r>
            <a:r>
              <a:rPr sz="2200" spc="-5" dirty="0">
                <a:latin typeface="Carlito"/>
                <a:cs typeface="Carlito"/>
              </a:rPr>
              <a:t>in the 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1  </a:t>
            </a:r>
            <a:r>
              <a:rPr sz="2200" spc="-10" dirty="0">
                <a:latin typeface="Carlito"/>
                <a:cs typeface="Carlito"/>
              </a:rPr>
              <a:t>are </a:t>
            </a:r>
            <a:r>
              <a:rPr sz="2200" spc="-5" dirty="0">
                <a:latin typeface="Carlito"/>
                <a:cs typeface="Carlito"/>
              </a:rPr>
              <a:t>added </a:t>
            </a:r>
            <a:r>
              <a:rPr sz="2200" spc="-10" dirty="0">
                <a:latin typeface="Carlito"/>
                <a:cs typeface="Carlito"/>
              </a:rPr>
              <a:t>sequentially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before 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segments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20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2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7541" y="3393186"/>
            <a:ext cx="7451725" cy="2397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FLEX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 marL="255270" indent="-243204">
              <a:buSzPct val="95833"/>
              <a:buFont typeface="Wingdings"/>
              <a:buChar char=""/>
              <a:tabLst>
                <a:tab pos="255904" algn="l"/>
                <a:tab pos="6421755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oft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lso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anc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grow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  <a:p>
            <a:pPr marL="255270" indent="-243204">
              <a:spcBef>
                <a:spcPts val="144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Arial"/>
                <a:cs typeface="Arial"/>
              </a:rPr>
              <a:t>The anchor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docked according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chemical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1440"/>
              </a:spcBef>
            </a:pPr>
            <a:r>
              <a:rPr sz="2400" spc="-15" dirty="0">
                <a:latin typeface="Arial"/>
                <a:cs typeface="Arial"/>
              </a:rPr>
              <a:t>complementarity.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299926"/>
            <a:ext cx="8453755" cy="4493538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55270" indent="-243204" algn="just">
              <a:spcBef>
                <a:spcPts val="15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Arial"/>
                <a:cs typeface="Arial"/>
              </a:rPr>
              <a:t>Docking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determined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 intermolecular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interactions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formed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anchor and binding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site.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75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Arial"/>
                <a:cs typeface="Arial"/>
              </a:rPr>
              <a:t>Docking the </a:t>
            </a:r>
            <a:r>
              <a:rPr sz="2400" spc="-5" dirty="0">
                <a:latin typeface="Arial"/>
                <a:cs typeface="Arial"/>
              </a:rPr>
              <a:t>anchor by chemical </a:t>
            </a:r>
            <a:r>
              <a:rPr sz="2400" dirty="0">
                <a:latin typeface="Arial"/>
                <a:cs typeface="Arial"/>
              </a:rPr>
              <a:t>complementarity </a:t>
            </a:r>
            <a:r>
              <a:rPr sz="2400" spc="-5" dirty="0">
                <a:latin typeface="Arial"/>
                <a:cs typeface="Arial"/>
              </a:rPr>
              <a:t>rather  than </a:t>
            </a:r>
            <a:r>
              <a:rPr sz="2400" dirty="0">
                <a:latin typeface="Arial"/>
                <a:cs typeface="Arial"/>
              </a:rPr>
              <a:t>steric complementarity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advantage </a:t>
            </a:r>
            <a:r>
              <a:rPr sz="2400" dirty="0">
                <a:latin typeface="Arial"/>
                <a:cs typeface="Arial"/>
              </a:rPr>
              <a:t>to cut </a:t>
            </a:r>
            <a:r>
              <a:rPr sz="2400" spc="-5" dirty="0">
                <a:latin typeface="Arial"/>
                <a:cs typeface="Arial"/>
              </a:rPr>
              <a:t>down  the number of possible binding orientation </a:t>
            </a:r>
            <a:r>
              <a:rPr sz="2400" dirty="0">
                <a:latin typeface="Arial"/>
                <a:cs typeface="Arial"/>
              </a:rPr>
              <a:t>for the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anchor.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Wingdings"/>
              <a:buChar char=""/>
            </a:pPr>
            <a:endParaRPr sz="2300">
              <a:latin typeface="Arial"/>
              <a:cs typeface="Arial"/>
            </a:endParaRPr>
          </a:p>
          <a:p>
            <a:pPr marL="255270" indent="-243204" algn="just"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Arial"/>
                <a:cs typeface="Arial"/>
              </a:rPr>
              <a:t>An interaction surface consisting interaction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6179" y="981710"/>
            <a:ext cx="6728884" cy="4821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901" y="666750"/>
            <a:ext cx="7191375" cy="131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695" y="786461"/>
            <a:ext cx="5247640" cy="974725"/>
          </a:xfrm>
          <a:prstGeom prst="rect">
            <a:avLst/>
          </a:prstGeom>
        </p:spPr>
        <p:txBody>
          <a:bodyPr vert="horz" wrap="square" lIns="0" tIns="40640" rIns="0" bIns="0" rtlCol="0" anchor="ctr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320"/>
              </a:spcBef>
            </a:pPr>
            <a:r>
              <a:rPr sz="2200" spc="-15" dirty="0">
                <a:latin typeface="Carlito"/>
                <a:cs typeface="Carlito"/>
              </a:rPr>
              <a:t>Matching </a:t>
            </a:r>
            <a:r>
              <a:rPr sz="2200" spc="-10" dirty="0">
                <a:latin typeface="Carlito"/>
                <a:cs typeface="Carlito"/>
              </a:rPr>
              <a:t>process occurs, </a:t>
            </a:r>
            <a:r>
              <a:rPr sz="2200" spc="-5" dirty="0">
                <a:latin typeface="Carlito"/>
                <a:cs typeface="Carlito"/>
              </a:rPr>
              <a:t>it </a:t>
            </a:r>
            <a:r>
              <a:rPr sz="2200" spc="-15" dirty="0">
                <a:latin typeface="Carlito"/>
                <a:cs typeface="Carlito"/>
              </a:rPr>
              <a:t>matches atoms </a:t>
            </a:r>
            <a:r>
              <a:rPr sz="2200" spc="-10" dirty="0">
                <a:latin typeface="Carlito"/>
                <a:cs typeface="Carlito"/>
              </a:rPr>
              <a:t>on  </a:t>
            </a:r>
            <a:r>
              <a:rPr sz="2200" spc="-5" dirty="0">
                <a:latin typeface="Carlito"/>
                <a:cs typeface="Carlito"/>
              </a:rPr>
              <a:t>the anchor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5" dirty="0">
                <a:latin typeface="Carlito"/>
                <a:cs typeface="Carlito"/>
              </a:rPr>
              <a:t>interaction </a:t>
            </a:r>
            <a:r>
              <a:rPr sz="2200" spc="-10" dirty="0">
                <a:latin typeface="Carlito"/>
                <a:cs typeface="Carlito"/>
              </a:rPr>
              <a:t>points </a:t>
            </a:r>
            <a:r>
              <a:rPr sz="2200" spc="-5" dirty="0">
                <a:latin typeface="Carlito"/>
                <a:cs typeface="Carlito"/>
              </a:rPr>
              <a:t>in the </a:t>
            </a:r>
            <a:r>
              <a:rPr sz="2200" spc="-10" dirty="0">
                <a:latin typeface="Carlito"/>
                <a:cs typeface="Carlito"/>
              </a:rPr>
              <a:t>binding  sites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95551" y="1621283"/>
            <a:ext cx="7820025" cy="3255645"/>
            <a:chOff x="971550" y="1621282"/>
            <a:chExt cx="7820025" cy="3255645"/>
          </a:xfrm>
        </p:grpSpPr>
        <p:sp>
          <p:nvSpPr>
            <p:cNvPr id="5" name="object 5"/>
            <p:cNvSpPr/>
            <p:nvPr/>
          </p:nvSpPr>
          <p:spPr>
            <a:xfrm>
              <a:off x="971550" y="2114550"/>
              <a:ext cx="7191375" cy="1314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8360" y="1627632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19">
                  <a:moveTo>
                    <a:pt x="625729" y="0"/>
                  </a:moveTo>
                  <a:lnTo>
                    <a:pt x="181610" y="0"/>
                  </a:lnTo>
                  <a:lnTo>
                    <a:pt x="181610" y="444118"/>
                  </a:lnTo>
                  <a:lnTo>
                    <a:pt x="0" y="444118"/>
                  </a:lnTo>
                  <a:lnTo>
                    <a:pt x="403606" y="807338"/>
                  </a:lnTo>
                  <a:lnTo>
                    <a:pt x="807339" y="444118"/>
                  </a:lnTo>
                  <a:lnTo>
                    <a:pt x="625729" y="444118"/>
                  </a:lnTo>
                  <a:lnTo>
                    <a:pt x="625729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8360" y="1627632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19">
                  <a:moveTo>
                    <a:pt x="0" y="444118"/>
                  </a:moveTo>
                  <a:lnTo>
                    <a:pt x="181610" y="444118"/>
                  </a:lnTo>
                  <a:lnTo>
                    <a:pt x="181610" y="0"/>
                  </a:lnTo>
                  <a:lnTo>
                    <a:pt x="625729" y="0"/>
                  </a:lnTo>
                  <a:lnTo>
                    <a:pt x="625729" y="444118"/>
                  </a:lnTo>
                  <a:lnTo>
                    <a:pt x="807339" y="444118"/>
                  </a:lnTo>
                  <a:lnTo>
                    <a:pt x="403606" y="807338"/>
                  </a:lnTo>
                  <a:lnTo>
                    <a:pt x="0" y="444118"/>
                  </a:lnTo>
                  <a:close/>
                </a:path>
              </a:pathLst>
            </a:custGeom>
            <a:ln w="12700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200" y="3562350"/>
              <a:ext cx="7191375" cy="13144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27010" y="3068447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20">
                  <a:moveTo>
                    <a:pt x="625729" y="0"/>
                  </a:moveTo>
                  <a:lnTo>
                    <a:pt x="181610" y="0"/>
                  </a:lnTo>
                  <a:lnTo>
                    <a:pt x="181610" y="444118"/>
                  </a:lnTo>
                  <a:lnTo>
                    <a:pt x="0" y="444118"/>
                  </a:lnTo>
                  <a:lnTo>
                    <a:pt x="403606" y="807338"/>
                  </a:lnTo>
                  <a:lnTo>
                    <a:pt x="807339" y="444118"/>
                  </a:lnTo>
                  <a:lnTo>
                    <a:pt x="625729" y="444118"/>
                  </a:lnTo>
                  <a:lnTo>
                    <a:pt x="625729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27010" y="3068447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20">
                  <a:moveTo>
                    <a:pt x="0" y="444118"/>
                  </a:moveTo>
                  <a:lnTo>
                    <a:pt x="181610" y="444118"/>
                  </a:lnTo>
                  <a:lnTo>
                    <a:pt x="181610" y="0"/>
                  </a:lnTo>
                  <a:lnTo>
                    <a:pt x="625729" y="0"/>
                  </a:lnTo>
                  <a:lnTo>
                    <a:pt x="625729" y="444118"/>
                  </a:lnTo>
                  <a:lnTo>
                    <a:pt x="807339" y="444118"/>
                  </a:lnTo>
                  <a:lnTo>
                    <a:pt x="403606" y="807338"/>
                  </a:lnTo>
                  <a:lnTo>
                    <a:pt x="0" y="444118"/>
                  </a:lnTo>
                  <a:close/>
                </a:path>
              </a:pathLst>
            </a:custGeom>
            <a:ln w="12700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57600" y="5105400"/>
            <a:ext cx="6629400" cy="1295400"/>
            <a:chOff x="2133600" y="5105400"/>
            <a:chExt cx="6629400" cy="1295400"/>
          </a:xfrm>
        </p:grpSpPr>
        <p:sp>
          <p:nvSpPr>
            <p:cNvPr id="12" name="object 12"/>
            <p:cNvSpPr/>
            <p:nvPr/>
          </p:nvSpPr>
          <p:spPr>
            <a:xfrm>
              <a:off x="2133600" y="5105400"/>
              <a:ext cx="6629400" cy="1295400"/>
            </a:xfrm>
            <a:custGeom>
              <a:avLst/>
              <a:gdLst/>
              <a:ahLst/>
              <a:cxnLst/>
              <a:rect l="l" t="t" r="r" b="b"/>
              <a:pathLst>
                <a:path w="6629400" h="1295400">
                  <a:moveTo>
                    <a:pt x="6499859" y="0"/>
                  </a:moveTo>
                  <a:lnTo>
                    <a:pt x="129539" y="0"/>
                  </a:ln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0" y="1165860"/>
                  </a:lnTo>
                  <a:lnTo>
                    <a:pt x="10185" y="1216281"/>
                  </a:lnTo>
                  <a:lnTo>
                    <a:pt x="37957" y="1257457"/>
                  </a:lnTo>
                  <a:lnTo>
                    <a:pt x="79134" y="1285219"/>
                  </a:lnTo>
                  <a:lnTo>
                    <a:pt x="129539" y="1295400"/>
                  </a:lnTo>
                  <a:lnTo>
                    <a:pt x="6499859" y="1295400"/>
                  </a:lnTo>
                  <a:lnTo>
                    <a:pt x="6550265" y="1285219"/>
                  </a:lnTo>
                  <a:lnTo>
                    <a:pt x="6591442" y="1257457"/>
                  </a:lnTo>
                  <a:lnTo>
                    <a:pt x="6619214" y="1216281"/>
                  </a:lnTo>
                  <a:lnTo>
                    <a:pt x="6629400" y="1165860"/>
                  </a:lnTo>
                  <a:lnTo>
                    <a:pt x="6629400" y="129540"/>
                  </a:lnTo>
                  <a:lnTo>
                    <a:pt x="6619214" y="79134"/>
                  </a:lnTo>
                  <a:lnTo>
                    <a:pt x="6591442" y="37957"/>
                  </a:lnTo>
                  <a:lnTo>
                    <a:pt x="6550265" y="10185"/>
                  </a:lnTo>
                  <a:lnTo>
                    <a:pt x="6499859" y="0"/>
                  </a:lnTo>
                  <a:close/>
                </a:path>
              </a:pathLst>
            </a:custGeom>
            <a:solidFill>
              <a:srgbClr val="17375E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9800" y="5143500"/>
              <a:ext cx="6553200" cy="1219200"/>
            </a:xfrm>
            <a:custGeom>
              <a:avLst/>
              <a:gdLst/>
              <a:ahLst/>
              <a:cxnLst/>
              <a:rect l="l" t="t" r="r" b="b"/>
              <a:pathLst>
                <a:path w="6553200" h="1219200">
                  <a:moveTo>
                    <a:pt x="65532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6553200" y="12192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17375E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41194" y="2236088"/>
            <a:ext cx="7336155" cy="39662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167890">
              <a:lnSpc>
                <a:spcPct val="91600"/>
              </a:lnSpc>
              <a:spcBef>
                <a:spcPts val="315"/>
              </a:spcBef>
            </a:pPr>
            <a:r>
              <a:rPr sz="2200" spc="-10" dirty="0">
                <a:latin typeface="Carlito"/>
                <a:cs typeface="Carlito"/>
              </a:rPr>
              <a:t>The distance between </a:t>
            </a:r>
            <a:r>
              <a:rPr sz="2200" spc="-15" dirty="0">
                <a:latin typeface="Carlito"/>
                <a:cs typeface="Carlito"/>
              </a:rPr>
              <a:t>atoms </a:t>
            </a:r>
            <a:r>
              <a:rPr sz="2200" spc="-5" dirty="0">
                <a:latin typeface="Carlito"/>
                <a:cs typeface="Carlito"/>
              </a:rPr>
              <a:t>on </a:t>
            </a: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5" dirty="0">
                <a:latin typeface="Carlito"/>
                <a:cs typeface="Carlito"/>
              </a:rPr>
              <a:t>anchor  </a:t>
            </a:r>
            <a:r>
              <a:rPr sz="2200" spc="-10" dirty="0">
                <a:latin typeface="Carlito"/>
                <a:cs typeface="Carlito"/>
              </a:rPr>
              <a:t>must </a:t>
            </a:r>
            <a:r>
              <a:rPr sz="2200" spc="-15" dirty="0">
                <a:latin typeface="Carlito"/>
                <a:cs typeface="Carlito"/>
              </a:rPr>
              <a:t>match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distance between </a:t>
            </a:r>
            <a:r>
              <a:rPr sz="2200" spc="-15" dirty="0">
                <a:latin typeface="Carlito"/>
                <a:cs typeface="Carlito"/>
              </a:rPr>
              <a:t>interaction  </a:t>
            </a:r>
            <a:r>
              <a:rPr sz="2200" spc="-10" dirty="0">
                <a:latin typeface="Carlito"/>
                <a:cs typeface="Carlito"/>
              </a:rPr>
              <a:t>points </a:t>
            </a:r>
            <a:r>
              <a:rPr sz="2200" spc="-5" dirty="0">
                <a:latin typeface="Carlito"/>
                <a:cs typeface="Carlito"/>
              </a:rPr>
              <a:t>in the </a:t>
            </a:r>
            <a:r>
              <a:rPr sz="2200" spc="-10" dirty="0">
                <a:latin typeface="Carlito"/>
                <a:cs typeface="Carlito"/>
              </a:rPr>
              <a:t>binding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site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2000">
              <a:latin typeface="Carlito"/>
              <a:cs typeface="Carlito"/>
            </a:endParaRPr>
          </a:p>
          <a:p>
            <a:pPr marL="641350">
              <a:lnSpc>
                <a:spcPts val="2535"/>
              </a:lnSpc>
            </a:pP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5" dirty="0">
                <a:latin typeface="Carlito"/>
                <a:cs typeface="Carlito"/>
              </a:rPr>
              <a:t>anchor </a:t>
            </a:r>
            <a:r>
              <a:rPr sz="2200" spc="-15" dirty="0">
                <a:latin typeface="Carlito"/>
                <a:cs typeface="Carlito"/>
              </a:rPr>
              <a:t>atom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corresponding</a:t>
            </a:r>
            <a:r>
              <a:rPr sz="2200" spc="5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interaction</a:t>
            </a:r>
            <a:endParaRPr sz="2200">
              <a:latin typeface="Carlito"/>
              <a:cs typeface="Carlito"/>
            </a:endParaRPr>
          </a:p>
          <a:p>
            <a:pPr marL="641350">
              <a:lnSpc>
                <a:spcPts val="2535"/>
              </a:lnSpc>
            </a:pPr>
            <a:r>
              <a:rPr sz="2200" spc="-10" dirty="0">
                <a:latin typeface="Carlito"/>
                <a:cs typeface="Carlito"/>
              </a:rPr>
              <a:t>point must </a:t>
            </a:r>
            <a:r>
              <a:rPr sz="2200" spc="-20" dirty="0">
                <a:latin typeface="Carlito"/>
                <a:cs typeface="Carlito"/>
              </a:rPr>
              <a:t>have </a:t>
            </a:r>
            <a:r>
              <a:rPr sz="2200" spc="-10" dirty="0">
                <a:latin typeface="Carlito"/>
                <a:cs typeface="Carlito"/>
              </a:rPr>
              <a:t>binding</a:t>
            </a:r>
            <a:r>
              <a:rPr sz="2200" spc="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compatibility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>
              <a:latin typeface="Carlito"/>
              <a:cs typeface="Carlito"/>
            </a:endParaRPr>
          </a:p>
          <a:p>
            <a:pPr>
              <a:spcBef>
                <a:spcPts val="30"/>
              </a:spcBef>
            </a:pPr>
            <a:endParaRPr sz="2900">
              <a:latin typeface="Carlito"/>
              <a:cs typeface="Carlito"/>
            </a:endParaRPr>
          </a:p>
          <a:p>
            <a:pPr marL="1161415" marR="5080">
              <a:lnSpc>
                <a:spcPts val="2380"/>
              </a:lnSpc>
            </a:pPr>
            <a:r>
              <a:rPr sz="2200" spc="-5" dirty="0">
                <a:latin typeface="Carlito"/>
                <a:cs typeface="Carlito"/>
              </a:rPr>
              <a:t>Docking </a:t>
            </a:r>
            <a:r>
              <a:rPr sz="2200" spc="-10" dirty="0">
                <a:latin typeface="Carlito"/>
                <a:cs typeface="Carlito"/>
              </a:rPr>
              <a:t>requires identification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5" dirty="0">
                <a:latin typeface="Carlito"/>
                <a:cs typeface="Carlito"/>
              </a:rPr>
              <a:t>3 </a:t>
            </a:r>
            <a:r>
              <a:rPr sz="2200" spc="-15" dirty="0">
                <a:latin typeface="Carlito"/>
                <a:cs typeface="Carlito"/>
              </a:rPr>
              <a:t>matched pairs </a:t>
            </a:r>
            <a:r>
              <a:rPr sz="2200" spc="-10" dirty="0">
                <a:latin typeface="Carlito"/>
                <a:cs typeface="Carlito"/>
              </a:rPr>
              <a:t>of  </a:t>
            </a:r>
            <a:r>
              <a:rPr sz="2200" spc="-5" dirty="0">
                <a:latin typeface="Carlito"/>
                <a:cs typeface="Carlito"/>
              </a:rPr>
              <a:t>anchor </a:t>
            </a:r>
            <a:r>
              <a:rPr sz="2200" spc="-15" dirty="0">
                <a:latin typeface="Carlito"/>
                <a:cs typeface="Carlito"/>
              </a:rPr>
              <a:t>atoms, </a:t>
            </a:r>
            <a:r>
              <a:rPr sz="2200" spc="-5" dirty="0">
                <a:latin typeface="Carlito"/>
                <a:cs typeface="Carlito"/>
              </a:rPr>
              <a:t>equal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identifying </a:t>
            </a:r>
            <a:r>
              <a:rPr sz="2200" spc="-10" dirty="0">
                <a:latin typeface="Carlito"/>
                <a:cs typeface="Carlito"/>
              </a:rPr>
              <a:t>complimentary  pharmacophore </a:t>
            </a:r>
            <a:r>
              <a:rPr sz="2200" spc="-5" dirty="0">
                <a:latin typeface="Carlito"/>
                <a:cs typeface="Carlito"/>
              </a:rPr>
              <a:t>triangles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5" dirty="0">
                <a:latin typeface="Carlito"/>
                <a:cs typeface="Carlito"/>
              </a:rPr>
              <a:t>anchor &amp; </a:t>
            </a:r>
            <a:r>
              <a:rPr sz="2200" spc="-10" dirty="0">
                <a:latin typeface="Carlito"/>
                <a:cs typeface="Carlito"/>
              </a:rPr>
              <a:t>binding</a:t>
            </a:r>
            <a:r>
              <a:rPr sz="2200" spc="5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site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588500" y="4605020"/>
            <a:ext cx="817880" cy="817880"/>
            <a:chOff x="8064500" y="4605020"/>
            <a:chExt cx="817880" cy="817880"/>
          </a:xfrm>
        </p:grpSpPr>
        <p:sp>
          <p:nvSpPr>
            <p:cNvPr id="16" name="object 16"/>
            <p:cNvSpPr/>
            <p:nvPr/>
          </p:nvSpPr>
          <p:spPr>
            <a:xfrm>
              <a:off x="8077200" y="4617720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614172" y="0"/>
                  </a:moveTo>
                  <a:lnTo>
                    <a:pt x="178307" y="0"/>
                  </a:lnTo>
                  <a:lnTo>
                    <a:pt x="178307" y="435863"/>
                  </a:lnTo>
                  <a:lnTo>
                    <a:pt x="0" y="435863"/>
                  </a:lnTo>
                  <a:lnTo>
                    <a:pt x="396240" y="792479"/>
                  </a:lnTo>
                  <a:lnTo>
                    <a:pt x="792479" y="435863"/>
                  </a:lnTo>
                  <a:lnTo>
                    <a:pt x="614172" y="435863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7200" y="4617720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0" y="435863"/>
                  </a:moveTo>
                  <a:lnTo>
                    <a:pt x="178307" y="435863"/>
                  </a:lnTo>
                  <a:lnTo>
                    <a:pt x="178307" y="0"/>
                  </a:lnTo>
                  <a:lnTo>
                    <a:pt x="614172" y="0"/>
                  </a:lnTo>
                  <a:lnTo>
                    <a:pt x="614172" y="435863"/>
                  </a:lnTo>
                  <a:lnTo>
                    <a:pt x="792479" y="435863"/>
                  </a:lnTo>
                  <a:lnTo>
                    <a:pt x="396240" y="792479"/>
                  </a:lnTo>
                  <a:lnTo>
                    <a:pt x="0" y="435863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1175" y="438150"/>
            <a:ext cx="72009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393" y="793241"/>
            <a:ext cx="4663440" cy="1018540"/>
          </a:xfrm>
          <a:prstGeom prst="rect">
            <a:avLst/>
          </a:prstGeom>
        </p:spPr>
        <p:txBody>
          <a:bodyPr vert="horz" wrap="square" lIns="0" tIns="42545" rIns="0" bIns="0" rtlCol="0" anchor="ctr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35"/>
              </a:spcBef>
            </a:pPr>
            <a:r>
              <a:rPr sz="2300" spc="-10" dirty="0">
                <a:latin typeface="Carlito"/>
                <a:cs typeface="Carlito"/>
              </a:rPr>
              <a:t>Matching process </a:t>
            </a:r>
            <a:r>
              <a:rPr sz="2300" spc="-5" dirty="0">
                <a:latin typeface="Carlito"/>
                <a:cs typeface="Carlito"/>
              </a:rPr>
              <a:t>-Comparison of  </a:t>
            </a:r>
            <a:r>
              <a:rPr sz="2300" spc="-10" dirty="0">
                <a:latin typeface="Carlito"/>
                <a:cs typeface="Carlito"/>
              </a:rPr>
              <a:t>pharmacophore </a:t>
            </a:r>
            <a:r>
              <a:rPr sz="2300" dirty="0">
                <a:latin typeface="Carlito"/>
                <a:cs typeface="Carlito"/>
              </a:rPr>
              <a:t>triangles </a:t>
            </a:r>
            <a:r>
              <a:rPr sz="2300" spc="-20" dirty="0">
                <a:latin typeface="Carlito"/>
                <a:cs typeface="Carlito"/>
              </a:rPr>
              <a:t>for </a:t>
            </a:r>
            <a:r>
              <a:rPr sz="2300" dirty="0">
                <a:latin typeface="Carlito"/>
                <a:cs typeface="Carlito"/>
              </a:rPr>
              <a:t>the </a:t>
            </a:r>
            <a:r>
              <a:rPr sz="2300" spc="-10" dirty="0">
                <a:latin typeface="Carlito"/>
                <a:cs typeface="Carlito"/>
              </a:rPr>
              <a:t>ligand  </a:t>
            </a:r>
            <a:r>
              <a:rPr sz="2300" dirty="0">
                <a:latin typeface="Carlito"/>
                <a:cs typeface="Carlito"/>
              </a:rPr>
              <a:t>and </a:t>
            </a:r>
            <a:r>
              <a:rPr sz="2300" spc="-5" dirty="0">
                <a:latin typeface="Carlito"/>
                <a:cs typeface="Carlito"/>
              </a:rPr>
              <a:t>binding</a:t>
            </a:r>
            <a:r>
              <a:rPr sz="2300" spc="-40" dirty="0">
                <a:latin typeface="Carlito"/>
                <a:cs typeface="Carlito"/>
              </a:rPr>
              <a:t> </a:t>
            </a:r>
            <a:r>
              <a:rPr sz="2300" spc="-10" dirty="0">
                <a:latin typeface="Carlito"/>
                <a:cs typeface="Carlito"/>
              </a:rPr>
              <a:t>site</a:t>
            </a:r>
            <a:endParaRPr sz="23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9825" y="2495551"/>
            <a:ext cx="7829550" cy="3876675"/>
            <a:chOff x="885825" y="2495550"/>
            <a:chExt cx="7829550" cy="3876675"/>
          </a:xfrm>
        </p:grpSpPr>
        <p:sp>
          <p:nvSpPr>
            <p:cNvPr id="5" name="object 5"/>
            <p:cNvSpPr/>
            <p:nvPr/>
          </p:nvSpPr>
          <p:spPr>
            <a:xfrm>
              <a:off x="885825" y="2495550"/>
              <a:ext cx="72009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4475" y="4543425"/>
              <a:ext cx="7200900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4196" y="2686557"/>
            <a:ext cx="5447030" cy="33947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67690">
              <a:lnSpc>
                <a:spcPct val="91600"/>
              </a:lnSpc>
              <a:spcBef>
                <a:spcPts val="335"/>
              </a:spcBef>
            </a:pPr>
            <a:r>
              <a:rPr sz="2300" spc="-15" dirty="0">
                <a:latin typeface="Carlito"/>
                <a:cs typeface="Carlito"/>
              </a:rPr>
              <a:t>For </a:t>
            </a:r>
            <a:r>
              <a:rPr sz="2300" dirty="0">
                <a:latin typeface="Carlito"/>
                <a:cs typeface="Carlito"/>
              </a:rPr>
              <a:t>a </a:t>
            </a:r>
            <a:r>
              <a:rPr sz="2300" spc="-15" dirty="0">
                <a:latin typeface="Carlito"/>
                <a:cs typeface="Carlito"/>
              </a:rPr>
              <a:t>match </a:t>
            </a:r>
            <a:r>
              <a:rPr sz="2300" dirty="0">
                <a:latin typeface="Carlito"/>
                <a:cs typeface="Carlito"/>
              </a:rPr>
              <a:t>a triangle </a:t>
            </a:r>
            <a:r>
              <a:rPr sz="2300" spc="-20" dirty="0">
                <a:latin typeface="Carlito"/>
                <a:cs typeface="Carlito"/>
              </a:rPr>
              <a:t>for </a:t>
            </a:r>
            <a:r>
              <a:rPr sz="2300" dirty="0">
                <a:latin typeface="Carlito"/>
                <a:cs typeface="Carlito"/>
              </a:rPr>
              <a:t>the </a:t>
            </a:r>
            <a:r>
              <a:rPr sz="2300" spc="-10" dirty="0">
                <a:latin typeface="Carlito"/>
                <a:cs typeface="Carlito"/>
              </a:rPr>
              <a:t>ligand </a:t>
            </a:r>
            <a:r>
              <a:rPr sz="2300" spc="-15" dirty="0">
                <a:latin typeface="Carlito"/>
                <a:cs typeface="Carlito"/>
              </a:rPr>
              <a:t>have  </a:t>
            </a:r>
            <a:r>
              <a:rPr sz="2300" spc="-5" dirty="0">
                <a:latin typeface="Carlito"/>
                <a:cs typeface="Carlito"/>
              </a:rPr>
              <a:t>same dimensions </a:t>
            </a:r>
            <a:r>
              <a:rPr sz="2300" dirty="0">
                <a:latin typeface="Carlito"/>
                <a:cs typeface="Carlito"/>
              </a:rPr>
              <a:t>as a triangle </a:t>
            </a:r>
            <a:r>
              <a:rPr sz="2300" spc="-20" dirty="0">
                <a:latin typeface="Carlito"/>
                <a:cs typeface="Carlito"/>
              </a:rPr>
              <a:t>for </a:t>
            </a:r>
            <a:r>
              <a:rPr sz="2300" dirty="0">
                <a:latin typeface="Carlito"/>
                <a:cs typeface="Carlito"/>
              </a:rPr>
              <a:t>the  </a:t>
            </a:r>
            <a:r>
              <a:rPr sz="2300" spc="-5" dirty="0">
                <a:latin typeface="Carlito"/>
                <a:cs typeface="Carlito"/>
              </a:rPr>
              <a:t>binding </a:t>
            </a:r>
            <a:r>
              <a:rPr sz="2300" spc="-10" dirty="0">
                <a:latin typeface="Carlito"/>
                <a:cs typeface="Carlito"/>
              </a:rPr>
              <a:t>site, </a:t>
            </a:r>
            <a:r>
              <a:rPr sz="2300" spc="-5" dirty="0">
                <a:latin typeface="Carlito"/>
                <a:cs typeface="Carlito"/>
              </a:rPr>
              <a:t>but </a:t>
            </a:r>
            <a:r>
              <a:rPr sz="2300" dirty="0">
                <a:latin typeface="Carlito"/>
                <a:cs typeface="Carlito"/>
              </a:rPr>
              <a:t>also </a:t>
            </a:r>
            <a:r>
              <a:rPr sz="2300" spc="-5" dirty="0">
                <a:latin typeface="Carlito"/>
                <a:cs typeface="Carlito"/>
              </a:rPr>
              <a:t>the </a:t>
            </a:r>
            <a:r>
              <a:rPr sz="2300" spc="-15" dirty="0">
                <a:latin typeface="Carlito"/>
                <a:cs typeface="Carlito"/>
              </a:rPr>
              <a:t>corners </a:t>
            </a:r>
            <a:r>
              <a:rPr sz="2300" dirty="0">
                <a:latin typeface="Carlito"/>
                <a:cs typeface="Carlito"/>
              </a:rPr>
              <a:t>of </a:t>
            </a:r>
            <a:r>
              <a:rPr sz="2300" spc="-5" dirty="0">
                <a:latin typeface="Carlito"/>
                <a:cs typeface="Carlito"/>
              </a:rPr>
              <a:t>the  </a:t>
            </a:r>
            <a:r>
              <a:rPr sz="2300" dirty="0">
                <a:latin typeface="Carlito"/>
                <a:cs typeface="Carlito"/>
              </a:rPr>
              <a:t>triangle </a:t>
            </a:r>
            <a:r>
              <a:rPr sz="2300" spc="-10" dirty="0">
                <a:latin typeface="Carlito"/>
                <a:cs typeface="Carlito"/>
              </a:rPr>
              <a:t>must </a:t>
            </a:r>
            <a:r>
              <a:rPr sz="2300" spc="-15" dirty="0">
                <a:latin typeface="Carlito"/>
                <a:cs typeface="Carlito"/>
              </a:rPr>
              <a:t>have </a:t>
            </a:r>
            <a:r>
              <a:rPr sz="2300" spc="-5" dirty="0">
                <a:latin typeface="Carlito"/>
                <a:cs typeface="Carlito"/>
              </a:rPr>
              <a:t>binding</a:t>
            </a:r>
            <a:r>
              <a:rPr sz="2300" spc="-70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compatibility</a:t>
            </a:r>
            <a:endParaRPr sz="23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0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2650">
              <a:latin typeface="Carlito"/>
              <a:cs typeface="Carlito"/>
            </a:endParaRPr>
          </a:p>
          <a:p>
            <a:pPr marL="640715" marR="5080">
              <a:lnSpc>
                <a:spcPct val="91600"/>
              </a:lnSpc>
              <a:tabLst>
                <a:tab pos="2847975" algn="l"/>
              </a:tabLst>
            </a:pPr>
            <a:r>
              <a:rPr sz="2300" dirty="0">
                <a:latin typeface="Carlito"/>
                <a:cs typeface="Carlito"/>
              </a:rPr>
              <a:t>The </a:t>
            </a:r>
            <a:r>
              <a:rPr sz="2300" spc="-5" dirty="0">
                <a:latin typeface="Carlito"/>
                <a:cs typeface="Carlito"/>
              </a:rPr>
              <a:t>docking </a:t>
            </a:r>
            <a:r>
              <a:rPr sz="2300" dirty="0">
                <a:latin typeface="Carlito"/>
                <a:cs typeface="Carlito"/>
              </a:rPr>
              <a:t>is </a:t>
            </a:r>
            <a:r>
              <a:rPr sz="2300" spc="-5" dirty="0">
                <a:latin typeface="Carlito"/>
                <a:cs typeface="Carlito"/>
              </a:rPr>
              <a:t>now carried out such that  </a:t>
            </a:r>
            <a:r>
              <a:rPr sz="2300" dirty="0">
                <a:latin typeface="Carlito"/>
                <a:cs typeface="Carlito"/>
              </a:rPr>
              <a:t>anchor</a:t>
            </a:r>
            <a:r>
              <a:rPr sz="2300" spc="-15" dirty="0">
                <a:latin typeface="Carlito"/>
                <a:cs typeface="Carlito"/>
              </a:rPr>
              <a:t> atoms</a:t>
            </a:r>
            <a:r>
              <a:rPr sz="2300" spc="5" dirty="0">
                <a:latin typeface="Carlito"/>
                <a:cs typeface="Carlito"/>
              </a:rPr>
              <a:t> </a:t>
            </a:r>
            <a:r>
              <a:rPr sz="2300" spc="-15" dirty="0">
                <a:latin typeface="Carlito"/>
                <a:cs typeface="Carlito"/>
              </a:rPr>
              <a:t>are	</a:t>
            </a:r>
            <a:r>
              <a:rPr sz="2300" spc="-5" dirty="0">
                <a:latin typeface="Carlito"/>
                <a:cs typeface="Carlito"/>
              </a:rPr>
              <a:t>overlaid </a:t>
            </a:r>
            <a:r>
              <a:rPr sz="2300" dirty="0">
                <a:latin typeface="Carlito"/>
                <a:cs typeface="Carlito"/>
              </a:rPr>
              <a:t>with their  </a:t>
            </a:r>
            <a:r>
              <a:rPr sz="2300" spc="-10" dirty="0">
                <a:latin typeface="Carlito"/>
                <a:cs typeface="Carlito"/>
              </a:rPr>
              <a:t>matched interaction point </a:t>
            </a:r>
            <a:r>
              <a:rPr sz="2300" dirty="0">
                <a:latin typeface="Carlito"/>
                <a:cs typeface="Carlito"/>
              </a:rPr>
              <a:t>in the </a:t>
            </a:r>
            <a:r>
              <a:rPr sz="2300" spc="-5" dirty="0">
                <a:latin typeface="Carlito"/>
                <a:cs typeface="Carlito"/>
              </a:rPr>
              <a:t>binding  </a:t>
            </a:r>
            <a:r>
              <a:rPr sz="2300" spc="-10" dirty="0">
                <a:latin typeface="Carlito"/>
                <a:cs typeface="Carlito"/>
              </a:rPr>
              <a:t>site.</a:t>
            </a:r>
            <a:endParaRPr sz="23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03007" y="1785620"/>
            <a:ext cx="1785620" cy="3199130"/>
            <a:chOff x="6279007" y="1785620"/>
            <a:chExt cx="1785620" cy="3199130"/>
          </a:xfrm>
        </p:grpSpPr>
        <p:sp>
          <p:nvSpPr>
            <p:cNvPr id="9" name="object 9"/>
            <p:cNvSpPr/>
            <p:nvPr/>
          </p:nvSpPr>
          <p:spPr>
            <a:xfrm>
              <a:off x="6285357" y="1791970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886713" y="0"/>
                  </a:moveTo>
                  <a:lnTo>
                    <a:pt x="257428" y="0"/>
                  </a:lnTo>
                  <a:lnTo>
                    <a:pt x="257428" y="629284"/>
                  </a:lnTo>
                  <a:lnTo>
                    <a:pt x="0" y="629284"/>
                  </a:lnTo>
                  <a:lnTo>
                    <a:pt x="572135" y="1144142"/>
                  </a:lnTo>
                  <a:lnTo>
                    <a:pt x="1144142" y="629284"/>
                  </a:lnTo>
                  <a:lnTo>
                    <a:pt x="886713" y="629284"/>
                  </a:lnTo>
                  <a:lnTo>
                    <a:pt x="886713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5357" y="1791970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0" y="629284"/>
                  </a:moveTo>
                  <a:lnTo>
                    <a:pt x="257428" y="629284"/>
                  </a:lnTo>
                  <a:lnTo>
                    <a:pt x="257428" y="0"/>
                  </a:lnTo>
                  <a:lnTo>
                    <a:pt x="886713" y="0"/>
                  </a:lnTo>
                  <a:lnTo>
                    <a:pt x="886713" y="629284"/>
                  </a:lnTo>
                  <a:lnTo>
                    <a:pt x="1144142" y="629284"/>
                  </a:lnTo>
                  <a:lnTo>
                    <a:pt x="572135" y="1144142"/>
                  </a:lnTo>
                  <a:lnTo>
                    <a:pt x="0" y="629284"/>
                  </a:lnTo>
                  <a:close/>
                </a:path>
              </a:pathLst>
            </a:custGeom>
            <a:ln w="127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14007" y="383387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886714" y="0"/>
                  </a:moveTo>
                  <a:lnTo>
                    <a:pt x="257428" y="0"/>
                  </a:lnTo>
                  <a:lnTo>
                    <a:pt x="257428" y="629285"/>
                  </a:lnTo>
                  <a:lnTo>
                    <a:pt x="0" y="629285"/>
                  </a:lnTo>
                  <a:lnTo>
                    <a:pt x="572008" y="1144143"/>
                  </a:lnTo>
                  <a:lnTo>
                    <a:pt x="1144143" y="629285"/>
                  </a:lnTo>
                  <a:lnTo>
                    <a:pt x="886714" y="629285"/>
                  </a:lnTo>
                  <a:lnTo>
                    <a:pt x="886714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4007" y="383387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0" y="629285"/>
                  </a:moveTo>
                  <a:lnTo>
                    <a:pt x="257428" y="629285"/>
                  </a:lnTo>
                  <a:lnTo>
                    <a:pt x="257428" y="0"/>
                  </a:lnTo>
                  <a:lnTo>
                    <a:pt x="886714" y="0"/>
                  </a:lnTo>
                  <a:lnTo>
                    <a:pt x="886714" y="629285"/>
                  </a:lnTo>
                  <a:lnTo>
                    <a:pt x="1144143" y="629285"/>
                  </a:lnTo>
                  <a:lnTo>
                    <a:pt x="572008" y="1144143"/>
                  </a:lnTo>
                  <a:lnTo>
                    <a:pt x="0" y="629285"/>
                  </a:lnTo>
                  <a:close/>
                </a:path>
              </a:pathLst>
            </a:custGeom>
            <a:ln w="12700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5978" y="509142"/>
            <a:ext cx="340169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0" dirty="0"/>
              <a:t>INTRODUC</a:t>
            </a:r>
            <a:r>
              <a:rPr sz="4000" spc="-280" dirty="0"/>
              <a:t>T</a:t>
            </a:r>
            <a:r>
              <a:rPr sz="4000" spc="-335" dirty="0"/>
              <a:t>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70303" y="1307694"/>
            <a:ext cx="8059420" cy="204927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Liberation Sans Narrow"/>
                <a:cs typeface="Liberation Sans Narrow"/>
              </a:rPr>
              <a:t>Docking is an attempt to find the best matching between two</a:t>
            </a:r>
            <a:r>
              <a:rPr sz="2000" spc="-90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molecules.</a:t>
            </a:r>
            <a:endParaRPr sz="2000" dirty="0">
              <a:latin typeface="Liberation Sans Narrow"/>
              <a:cs typeface="Liberation Sans Narrow"/>
            </a:endParaRPr>
          </a:p>
          <a:p>
            <a:pPr marL="355600" indent="-342900"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A </a:t>
            </a:r>
            <a:r>
              <a:rPr sz="2000" spc="-5" dirty="0">
                <a:latin typeface="Liberation Sans Narrow"/>
                <a:cs typeface="Liberation Sans Narrow"/>
              </a:rPr>
              <a:t>more serious</a:t>
            </a:r>
            <a:r>
              <a:rPr sz="2000" spc="-100" dirty="0">
                <a:latin typeface="Liberation Sans Narrow"/>
                <a:cs typeface="Liberation Sans Narrow"/>
              </a:rPr>
              <a:t> </a:t>
            </a:r>
            <a:r>
              <a:rPr sz="2000" spc="-10" dirty="0">
                <a:latin typeface="Liberation Sans Narrow"/>
                <a:cs typeface="Liberation Sans Narrow"/>
              </a:rPr>
              <a:t>definition….</a:t>
            </a:r>
            <a:endParaRPr sz="2000" dirty="0">
              <a:latin typeface="Liberation Sans Narrow"/>
              <a:cs typeface="Liberation Sans Narrow"/>
            </a:endParaRPr>
          </a:p>
          <a:p>
            <a:pPr marL="698500">
              <a:spcBef>
                <a:spcPts val="480"/>
              </a:spcBef>
            </a:pPr>
            <a:r>
              <a:rPr sz="2000" spc="-5" dirty="0">
                <a:latin typeface="Liberation Sans Narrow"/>
                <a:cs typeface="Liberation Sans Narrow"/>
              </a:rPr>
              <a:t>Docking is </a:t>
            </a:r>
            <a:r>
              <a:rPr sz="2000" dirty="0">
                <a:latin typeface="Liberation Sans Narrow"/>
                <a:cs typeface="Liberation Sans Narrow"/>
              </a:rPr>
              <a:t>a </a:t>
            </a:r>
            <a:r>
              <a:rPr sz="2000" spc="-5" dirty="0">
                <a:latin typeface="Liberation Sans Narrow"/>
                <a:cs typeface="Liberation Sans Narrow"/>
              </a:rPr>
              <a:t>method which predicts the preferred orientation of one ligand</a:t>
            </a:r>
            <a:r>
              <a:rPr sz="2000" spc="-2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when</a:t>
            </a:r>
          </a:p>
          <a:p>
            <a:pPr marL="355600"/>
            <a:r>
              <a:rPr sz="2000" spc="-5" dirty="0">
                <a:latin typeface="Liberation Sans Narrow"/>
                <a:cs typeface="Liberation Sans Narrow"/>
              </a:rPr>
              <a:t>bound in an </a:t>
            </a:r>
            <a:r>
              <a:rPr sz="2000" spc="-10" dirty="0">
                <a:latin typeface="Liberation Sans Narrow"/>
                <a:cs typeface="Liberation Sans Narrow"/>
              </a:rPr>
              <a:t>active </a:t>
            </a:r>
            <a:r>
              <a:rPr sz="2000" spc="-5" dirty="0">
                <a:latin typeface="Liberation Sans Narrow"/>
                <a:cs typeface="Liberation Sans Narrow"/>
              </a:rPr>
              <a:t>site to form </a:t>
            </a:r>
            <a:r>
              <a:rPr sz="2000" dirty="0">
                <a:latin typeface="Liberation Sans Narrow"/>
                <a:cs typeface="Liberation Sans Narrow"/>
              </a:rPr>
              <a:t>a </a:t>
            </a:r>
            <a:r>
              <a:rPr sz="2000" spc="-10" dirty="0">
                <a:latin typeface="Liberation Sans Narrow"/>
                <a:cs typeface="Liberation Sans Narrow"/>
              </a:rPr>
              <a:t>stable</a:t>
            </a:r>
            <a:r>
              <a:rPr sz="2000" spc="-15" dirty="0">
                <a:latin typeface="Liberation Sans Narrow"/>
                <a:cs typeface="Liberation Sans Narrow"/>
              </a:rPr>
              <a:t> </a:t>
            </a:r>
            <a:r>
              <a:rPr sz="2000" spc="-10" dirty="0">
                <a:latin typeface="Liberation Sans Narrow"/>
                <a:cs typeface="Liberation Sans Narrow"/>
              </a:rPr>
              <a:t>complex.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1772" y="5270436"/>
            <a:ext cx="6198870" cy="852797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algn="ctr">
              <a:spcBef>
                <a:spcPts val="489"/>
              </a:spcBef>
            </a:pPr>
            <a:r>
              <a:rPr sz="1600" spc="-5" dirty="0">
                <a:latin typeface="Liberation Sans Narrow"/>
                <a:cs typeface="Liberation Sans Narrow"/>
              </a:rPr>
              <a:t>Docking of small molecule ligand (brown) with a protein receptor (green) to</a:t>
            </a:r>
            <a:r>
              <a:rPr sz="1600" spc="-90" dirty="0">
                <a:latin typeface="Liberation Sans Narrow"/>
                <a:cs typeface="Liberation Sans Narrow"/>
              </a:rPr>
              <a:t> </a:t>
            </a:r>
            <a:r>
              <a:rPr sz="1600" spc="-5" dirty="0">
                <a:latin typeface="Liberation Sans Narrow"/>
                <a:cs typeface="Liberation Sans Narrow"/>
              </a:rPr>
              <a:t>produce</a:t>
            </a:r>
            <a:endParaRPr sz="1600">
              <a:latin typeface="Liberation Sans Narrow"/>
              <a:cs typeface="Liberation Sans Narrow"/>
            </a:endParaRPr>
          </a:p>
          <a:p>
            <a:pPr marL="635" algn="ctr">
              <a:spcBef>
                <a:spcPts val="385"/>
              </a:spcBef>
            </a:pPr>
            <a:r>
              <a:rPr sz="1600" spc="-5" dirty="0">
                <a:latin typeface="Liberation Sans Narrow"/>
                <a:cs typeface="Liberation Sans Narrow"/>
              </a:rPr>
              <a:t>a</a:t>
            </a:r>
            <a:r>
              <a:rPr sz="1600" spc="-10" dirty="0">
                <a:latin typeface="Liberation Sans Narrow"/>
                <a:cs typeface="Liberation Sans Narrow"/>
              </a:rPr>
              <a:t> </a:t>
            </a:r>
            <a:r>
              <a:rPr sz="1600" spc="-5" dirty="0">
                <a:latin typeface="Liberation Sans Narrow"/>
                <a:cs typeface="Liberation Sans Narrow"/>
              </a:rPr>
              <a:t>complex.</a:t>
            </a:r>
            <a:endParaRPr sz="1600">
              <a:latin typeface="Liberation Sans Narrow"/>
              <a:cs typeface="Liberation Sans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05000" y="1670787"/>
            <a:ext cx="8059420" cy="3527295"/>
            <a:chOff x="0" y="894587"/>
            <a:chExt cx="9143998" cy="4334257"/>
          </a:xfrm>
        </p:grpSpPr>
        <p:sp>
          <p:nvSpPr>
            <p:cNvPr id="6" name="object 6"/>
            <p:cNvSpPr/>
            <p:nvPr/>
          </p:nvSpPr>
          <p:spPr>
            <a:xfrm>
              <a:off x="0" y="894588"/>
              <a:ext cx="190734" cy="577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 flipV="1">
              <a:off x="8276843" y="894587"/>
              <a:ext cx="867155" cy="577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2311" y="3140964"/>
              <a:ext cx="6480047" cy="2087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0568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1" y="435490"/>
            <a:ext cx="6508527" cy="3934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4930140"/>
            <a:ext cx="7772400" cy="1623060"/>
          </a:xfrm>
          <a:custGeom>
            <a:avLst/>
            <a:gdLst/>
            <a:ahLst/>
            <a:cxnLst/>
            <a:rect l="l" t="t" r="r" b="b"/>
            <a:pathLst>
              <a:path w="7772400" h="1623059">
                <a:moveTo>
                  <a:pt x="761009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1460754"/>
                </a:lnTo>
                <a:lnTo>
                  <a:pt x="5797" y="1503900"/>
                </a:lnTo>
                <a:lnTo>
                  <a:pt x="22160" y="1542671"/>
                </a:lnTo>
                <a:lnTo>
                  <a:pt x="47539" y="1575520"/>
                </a:lnTo>
                <a:lnTo>
                  <a:pt x="80388" y="1600899"/>
                </a:lnTo>
                <a:lnTo>
                  <a:pt x="119159" y="1617262"/>
                </a:lnTo>
                <a:lnTo>
                  <a:pt x="162306" y="1623060"/>
                </a:lnTo>
                <a:lnTo>
                  <a:pt x="7610094" y="1623060"/>
                </a:lnTo>
                <a:lnTo>
                  <a:pt x="7653249" y="1617262"/>
                </a:lnTo>
                <a:lnTo>
                  <a:pt x="7692023" y="1600899"/>
                </a:lnTo>
                <a:lnTo>
                  <a:pt x="7724870" y="1575520"/>
                </a:lnTo>
                <a:lnTo>
                  <a:pt x="7750245" y="1542671"/>
                </a:lnTo>
                <a:lnTo>
                  <a:pt x="7766603" y="1503900"/>
                </a:lnTo>
                <a:lnTo>
                  <a:pt x="7772400" y="1460754"/>
                </a:lnTo>
                <a:lnTo>
                  <a:pt x="7772400" y="162306"/>
                </a:lnTo>
                <a:lnTo>
                  <a:pt x="7766603" y="119150"/>
                </a:lnTo>
                <a:lnTo>
                  <a:pt x="7750245" y="80376"/>
                </a:lnTo>
                <a:lnTo>
                  <a:pt x="7724870" y="47529"/>
                </a:lnTo>
                <a:lnTo>
                  <a:pt x="7692023" y="22154"/>
                </a:lnTo>
                <a:lnTo>
                  <a:pt x="7653249" y="5796"/>
                </a:lnTo>
                <a:lnTo>
                  <a:pt x="7610094" y="0"/>
                </a:lnTo>
                <a:close/>
              </a:path>
            </a:pathLst>
          </a:custGeom>
          <a:solidFill>
            <a:srgbClr val="006FC0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8404" y="5227065"/>
            <a:ext cx="738441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  <a:tabLst>
                <a:tab pos="1446530" algn="l"/>
              </a:tabLst>
            </a:pP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procedure </a:t>
            </a:r>
            <a:r>
              <a:rPr sz="2200" spc="-10" dirty="0">
                <a:latin typeface="Carlito"/>
                <a:cs typeface="Carlito"/>
              </a:rPr>
              <a:t>ensures that </a:t>
            </a:r>
            <a:r>
              <a:rPr sz="2200" spc="-5" dirty="0">
                <a:latin typeface="Carlito"/>
                <a:cs typeface="Carlito"/>
              </a:rPr>
              <a:t>the angle </a:t>
            </a:r>
            <a:r>
              <a:rPr sz="2200" spc="-10" dirty="0">
                <a:latin typeface="Carlito"/>
                <a:cs typeface="Carlito"/>
              </a:rPr>
              <a:t>requirements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25" dirty="0">
                <a:latin typeface="Carlito"/>
                <a:cs typeface="Carlito"/>
              </a:rPr>
              <a:t>hydrogen  </a:t>
            </a:r>
            <a:r>
              <a:rPr sz="2200" spc="-10" dirty="0">
                <a:latin typeface="Carlito"/>
                <a:cs typeface="Carlito"/>
              </a:rPr>
              <a:t>bonding are fine </a:t>
            </a:r>
            <a:r>
              <a:rPr sz="2200" spc="-5" dirty="0">
                <a:latin typeface="Carlito"/>
                <a:cs typeface="Carlito"/>
              </a:rPr>
              <a:t>with respect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interaction </a:t>
            </a:r>
            <a:r>
              <a:rPr sz="2200" spc="-10" dirty="0">
                <a:latin typeface="Carlito"/>
                <a:cs typeface="Carlito"/>
              </a:rPr>
              <a:t>points </a:t>
            </a:r>
            <a:r>
              <a:rPr sz="2200" spc="-5" dirty="0">
                <a:latin typeface="Carlito"/>
                <a:cs typeface="Carlito"/>
              </a:rPr>
              <a:t>in the  </a:t>
            </a:r>
            <a:r>
              <a:rPr sz="2200" spc="-10" dirty="0">
                <a:latin typeface="Carlito"/>
                <a:cs typeface="Carlito"/>
              </a:rPr>
              <a:t>binding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site	</a:t>
            </a:r>
            <a:r>
              <a:rPr sz="2200" spc="-5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8650" y="638176"/>
            <a:ext cx="8013700" cy="991869"/>
            <a:chOff x="374650" y="638175"/>
            <a:chExt cx="8013700" cy="991869"/>
          </a:xfrm>
        </p:grpSpPr>
        <p:sp>
          <p:nvSpPr>
            <p:cNvPr id="3" name="object 3"/>
            <p:cNvSpPr/>
            <p:nvPr/>
          </p:nvSpPr>
          <p:spPr>
            <a:xfrm>
              <a:off x="381000" y="1094498"/>
              <a:ext cx="8001000" cy="529590"/>
            </a:xfrm>
            <a:custGeom>
              <a:avLst/>
              <a:gdLst/>
              <a:ahLst/>
              <a:cxnLst/>
              <a:rect l="l" t="t" r="r" b="b"/>
              <a:pathLst>
                <a:path w="8001000" h="529590">
                  <a:moveTo>
                    <a:pt x="0" y="529196"/>
                  </a:moveTo>
                  <a:lnTo>
                    <a:pt x="8001000" y="529196"/>
                  </a:lnTo>
                  <a:lnTo>
                    <a:pt x="8001000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126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375" y="638175"/>
              <a:ext cx="5724525" cy="742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4513" y="763904"/>
            <a:ext cx="118872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P</a:t>
            </a:r>
            <a:r>
              <a:rPr sz="2400" spc="-40" dirty="0">
                <a:latin typeface="Carlito"/>
                <a:cs typeface="Carlito"/>
              </a:rPr>
              <a:t>r</a:t>
            </a:r>
            <a:r>
              <a:rPr sz="2400" spc="-5" dirty="0">
                <a:latin typeface="Carlito"/>
                <a:cs typeface="Carlito"/>
              </a:rPr>
              <a:t>oblems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8650" y="1381125"/>
            <a:ext cx="8013700" cy="2451100"/>
            <a:chOff x="374650" y="1381125"/>
            <a:chExt cx="8013700" cy="2451100"/>
          </a:xfrm>
        </p:grpSpPr>
        <p:sp>
          <p:nvSpPr>
            <p:cNvPr id="7" name="object 7"/>
            <p:cNvSpPr/>
            <p:nvPr/>
          </p:nvSpPr>
          <p:spPr>
            <a:xfrm>
              <a:off x="381000" y="3296424"/>
              <a:ext cx="8001000" cy="529590"/>
            </a:xfrm>
            <a:custGeom>
              <a:avLst/>
              <a:gdLst/>
              <a:ahLst/>
              <a:cxnLst/>
              <a:rect l="l" t="t" r="r" b="b"/>
              <a:pathLst>
                <a:path w="8001000" h="529589">
                  <a:moveTo>
                    <a:pt x="0" y="529196"/>
                  </a:moveTo>
                  <a:lnTo>
                    <a:pt x="8001000" y="529196"/>
                  </a:lnTo>
                  <a:lnTo>
                    <a:pt x="8001000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12699">
              <a:solidFill>
                <a:srgbClr val="BC9B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375" y="1381125"/>
              <a:ext cx="7315200" cy="1990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95169" y="1962150"/>
            <a:ext cx="600646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latin typeface="Carlito"/>
                <a:cs typeface="Carlito"/>
              </a:rPr>
              <a:t>The anchor has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chosen </a:t>
            </a:r>
            <a:r>
              <a:rPr sz="2400" spc="-20" dirty="0">
                <a:latin typeface="Carlito"/>
                <a:cs typeface="Carlito"/>
              </a:rPr>
              <a:t>manually, </a:t>
            </a:r>
            <a:r>
              <a:rPr sz="2400" spc="-10" dirty="0">
                <a:latin typeface="Carlito"/>
                <a:cs typeface="Carlito"/>
              </a:rPr>
              <a:t>becomes  difficult </a:t>
            </a:r>
            <a:r>
              <a:rPr sz="2400" dirty="0">
                <a:latin typeface="Carlito"/>
                <a:cs typeface="Carlito"/>
              </a:rPr>
              <a:t>when </a:t>
            </a:r>
            <a:r>
              <a:rPr sz="2400" spc="-15" dirty="0">
                <a:latin typeface="Carlito"/>
                <a:cs typeface="Carlito"/>
              </a:rPr>
              <a:t>large </a:t>
            </a:r>
            <a:r>
              <a:rPr sz="2400" spc="-5" dirty="0">
                <a:latin typeface="Carlito"/>
                <a:cs typeface="Carlito"/>
              </a:rPr>
              <a:t>number of </a:t>
            </a:r>
            <a:r>
              <a:rPr sz="2400" spc="-10" dirty="0">
                <a:latin typeface="Carlito"/>
                <a:cs typeface="Carlito"/>
              </a:rPr>
              <a:t>structures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98650" y="4210050"/>
            <a:ext cx="8013700" cy="2114550"/>
            <a:chOff x="374650" y="4210050"/>
            <a:chExt cx="8013700" cy="2114550"/>
          </a:xfrm>
        </p:grpSpPr>
        <p:sp>
          <p:nvSpPr>
            <p:cNvPr id="11" name="object 11"/>
            <p:cNvSpPr/>
            <p:nvPr/>
          </p:nvSpPr>
          <p:spPr>
            <a:xfrm>
              <a:off x="381000" y="5620524"/>
              <a:ext cx="8001000" cy="529590"/>
            </a:xfrm>
            <a:custGeom>
              <a:avLst/>
              <a:gdLst/>
              <a:ahLst/>
              <a:cxnLst/>
              <a:rect l="l" t="t" r="r" b="b"/>
              <a:pathLst>
                <a:path w="8001000" h="529589">
                  <a:moveTo>
                    <a:pt x="0" y="529196"/>
                  </a:moveTo>
                  <a:lnTo>
                    <a:pt x="8001000" y="529196"/>
                  </a:lnTo>
                  <a:lnTo>
                    <a:pt x="8001000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12699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" y="4210050"/>
              <a:ext cx="7229475" cy="21145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49727" y="4854320"/>
            <a:ext cx="631698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  <a:tabLst>
                <a:tab pos="1947545" algn="l"/>
                <a:tab pos="5234305" algn="l"/>
              </a:tabLst>
            </a:pPr>
            <a:r>
              <a:rPr sz="2400" spc="-140" dirty="0">
                <a:latin typeface="Carlito"/>
                <a:cs typeface="Carlito"/>
              </a:rPr>
              <a:t>V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2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t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numb</a:t>
            </a:r>
            <a:r>
              <a:rPr sz="2400" dirty="0">
                <a:latin typeface="Carlito"/>
                <a:cs typeface="Carlito"/>
              </a:rPr>
              <a:t>er </a:t>
            </a:r>
            <a:r>
              <a:rPr sz="2400" spc="-5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f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</a:t>
            </a:r>
            <a:r>
              <a:rPr sz="2400" spc="-25" dirty="0">
                <a:latin typeface="Carlito"/>
                <a:cs typeface="Carlito"/>
              </a:rPr>
              <a:t>f</a:t>
            </a:r>
            <a:r>
              <a:rPr sz="2400" spc="-65" dirty="0">
                <a:latin typeface="Carlito"/>
                <a:cs typeface="Carlito"/>
              </a:rPr>
              <a:t>f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3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20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phar</a:t>
            </a:r>
            <a:r>
              <a:rPr sz="2400" dirty="0">
                <a:latin typeface="Carlito"/>
                <a:cs typeface="Carlito"/>
              </a:rPr>
              <a:t>ma</a:t>
            </a:r>
            <a:r>
              <a:rPr sz="2400" spc="-20" dirty="0">
                <a:latin typeface="Carlito"/>
                <a:cs typeface="Carlito"/>
              </a:rPr>
              <a:t>c</a:t>
            </a:r>
            <a:r>
              <a:rPr sz="2400" spc="-5" dirty="0">
                <a:latin typeface="Carlito"/>
                <a:cs typeface="Carlito"/>
              </a:rPr>
              <a:t>oph</a:t>
            </a:r>
            <a:r>
              <a:rPr sz="2400" spc="-15" dirty="0">
                <a:latin typeface="Carlito"/>
                <a:cs typeface="Carlito"/>
              </a:rPr>
              <a:t>o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	triangles  </a:t>
            </a:r>
            <a:r>
              <a:rPr sz="2400" spc="-10" dirty="0">
                <a:latin typeface="Carlito"/>
                <a:cs typeface="Carlito"/>
              </a:rPr>
              <a:t>constructed</a:t>
            </a:r>
            <a:r>
              <a:rPr sz="2400" spc="-15" dirty="0">
                <a:latin typeface="Carlito"/>
                <a:cs typeface="Carlito"/>
              </a:rPr>
              <a:t> to	</a:t>
            </a:r>
            <a:r>
              <a:rPr sz="2400" spc="-10" dirty="0">
                <a:latin typeface="Carlito"/>
                <a:cs typeface="Carlito"/>
              </a:rPr>
              <a:t>represent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binding </a:t>
            </a:r>
            <a:r>
              <a:rPr sz="2400" spc="-10" dirty="0">
                <a:latin typeface="Carlito"/>
                <a:cs typeface="Carlito"/>
              </a:rPr>
              <a:t>site.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740" y="100084"/>
            <a:ext cx="4528185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HAMMERHEAD</a:t>
            </a:r>
            <a:r>
              <a:rPr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</a:p>
        </p:txBody>
      </p:sp>
      <p:sp>
        <p:nvSpPr>
          <p:cNvPr id="3" name="object 3"/>
          <p:cNvSpPr/>
          <p:nvPr/>
        </p:nvSpPr>
        <p:spPr>
          <a:xfrm>
            <a:off x="2447926" y="1266826"/>
            <a:ext cx="7362825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0117" y="1720977"/>
            <a:ext cx="3265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Anchor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grow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program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33650" y="2657475"/>
            <a:ext cx="7181850" cy="1981200"/>
            <a:chOff x="1009650" y="2657475"/>
            <a:chExt cx="7181850" cy="1981200"/>
          </a:xfrm>
        </p:grpSpPr>
        <p:sp>
          <p:nvSpPr>
            <p:cNvPr id="6" name="object 6"/>
            <p:cNvSpPr/>
            <p:nvPr/>
          </p:nvSpPr>
          <p:spPr>
            <a:xfrm>
              <a:off x="4276725" y="2657475"/>
              <a:ext cx="657225" cy="552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9650" y="3238500"/>
              <a:ext cx="7181850" cy="1400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01544" y="3540963"/>
            <a:ext cx="6863080" cy="69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645"/>
              </a:lnSpc>
              <a:spcBef>
                <a:spcPts val="105"/>
              </a:spcBef>
            </a:pPr>
            <a:r>
              <a:rPr sz="2300" spc="-10" dirty="0">
                <a:latin typeface="Carlito"/>
                <a:cs typeface="Carlito"/>
              </a:rPr>
              <a:t>Probes </a:t>
            </a:r>
            <a:r>
              <a:rPr sz="2300" spc="-15" dirty="0">
                <a:latin typeface="Carlito"/>
                <a:cs typeface="Carlito"/>
              </a:rPr>
              <a:t>are </a:t>
            </a:r>
            <a:r>
              <a:rPr sz="2300" spc="-5" dirty="0">
                <a:latin typeface="Carlito"/>
                <a:cs typeface="Carlito"/>
              </a:rPr>
              <a:t>placed </a:t>
            </a:r>
            <a:r>
              <a:rPr sz="2300" spc="-15" dirty="0">
                <a:latin typeface="Carlito"/>
                <a:cs typeface="Carlito"/>
              </a:rPr>
              <a:t>into </a:t>
            </a:r>
            <a:r>
              <a:rPr sz="2300" dirty="0">
                <a:latin typeface="Carlito"/>
                <a:cs typeface="Carlito"/>
              </a:rPr>
              <a:t>the </a:t>
            </a:r>
            <a:r>
              <a:rPr sz="2300" spc="-5" dirty="0">
                <a:latin typeface="Carlito"/>
                <a:cs typeface="Carlito"/>
              </a:rPr>
              <a:t>binding </a:t>
            </a:r>
            <a:r>
              <a:rPr sz="2300" spc="-10" dirty="0">
                <a:latin typeface="Carlito"/>
                <a:cs typeface="Carlito"/>
              </a:rPr>
              <a:t>site </a:t>
            </a:r>
            <a:r>
              <a:rPr sz="2300" dirty="0">
                <a:latin typeface="Carlito"/>
                <a:cs typeface="Carlito"/>
              </a:rPr>
              <a:t>in </a:t>
            </a:r>
            <a:r>
              <a:rPr sz="2300" spc="-10" dirty="0">
                <a:latin typeface="Carlito"/>
                <a:cs typeface="Carlito"/>
              </a:rPr>
              <a:t>order </a:t>
            </a:r>
            <a:r>
              <a:rPr sz="2300" spc="-15" dirty="0">
                <a:latin typeface="Carlito"/>
                <a:cs typeface="Carlito"/>
              </a:rPr>
              <a:t>to</a:t>
            </a:r>
            <a:r>
              <a:rPr sz="2300" spc="-30" dirty="0">
                <a:latin typeface="Carlito"/>
                <a:cs typeface="Carlito"/>
              </a:rPr>
              <a:t> </a:t>
            </a:r>
            <a:r>
              <a:rPr sz="2300" dirty="0">
                <a:latin typeface="Carlito"/>
                <a:cs typeface="Carlito"/>
              </a:rPr>
              <a:t>identify</a:t>
            </a:r>
            <a:endParaRPr sz="2300">
              <a:latin typeface="Carlito"/>
              <a:cs typeface="Carlito"/>
            </a:endParaRPr>
          </a:p>
          <a:p>
            <a:pPr algn="ctr">
              <a:lnSpc>
                <a:spcPts val="2645"/>
              </a:lnSpc>
            </a:pPr>
            <a:r>
              <a:rPr sz="2300" spc="-10" dirty="0">
                <a:latin typeface="Carlito"/>
                <a:cs typeface="Carlito"/>
              </a:rPr>
              <a:t>locations </a:t>
            </a:r>
            <a:r>
              <a:rPr sz="2300" spc="-5" dirty="0">
                <a:latin typeface="Carlito"/>
                <a:cs typeface="Carlito"/>
              </a:rPr>
              <a:t>of binding</a:t>
            </a:r>
            <a:r>
              <a:rPr sz="2300" spc="-25" dirty="0">
                <a:latin typeface="Carlito"/>
                <a:cs typeface="Carlito"/>
              </a:rPr>
              <a:t> </a:t>
            </a:r>
            <a:r>
              <a:rPr sz="2300" spc="-10" dirty="0">
                <a:latin typeface="Carlito"/>
                <a:cs typeface="Carlito"/>
              </a:rPr>
              <a:t>interactions</a:t>
            </a:r>
            <a:endParaRPr sz="23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47926" y="4629150"/>
            <a:ext cx="7362825" cy="1981200"/>
            <a:chOff x="923925" y="4629150"/>
            <a:chExt cx="7362825" cy="1981200"/>
          </a:xfrm>
        </p:grpSpPr>
        <p:sp>
          <p:nvSpPr>
            <p:cNvPr id="10" name="object 10"/>
            <p:cNvSpPr/>
            <p:nvPr/>
          </p:nvSpPr>
          <p:spPr>
            <a:xfrm>
              <a:off x="4276725" y="4629150"/>
              <a:ext cx="657225" cy="5524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3925" y="5210175"/>
              <a:ext cx="7362825" cy="14001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12237" y="5513019"/>
            <a:ext cx="7042150" cy="69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645"/>
              </a:lnSpc>
              <a:spcBef>
                <a:spcPts val="105"/>
              </a:spcBef>
            </a:pPr>
            <a:r>
              <a:rPr sz="2300" spc="-5" dirty="0">
                <a:latin typeface="Carlito"/>
                <a:cs typeface="Carlito"/>
              </a:rPr>
              <a:t>The </a:t>
            </a:r>
            <a:r>
              <a:rPr sz="2300" spc="-10" dirty="0">
                <a:latin typeface="Carlito"/>
                <a:cs typeface="Carlito"/>
              </a:rPr>
              <a:t>probes </a:t>
            </a:r>
            <a:r>
              <a:rPr sz="2300" spc="-5" dirty="0">
                <a:latin typeface="Carlito"/>
                <a:cs typeface="Carlito"/>
              </a:rPr>
              <a:t>used </a:t>
            </a:r>
            <a:r>
              <a:rPr sz="2300" spc="-15" dirty="0">
                <a:latin typeface="Carlito"/>
                <a:cs typeface="Carlito"/>
              </a:rPr>
              <a:t>are </a:t>
            </a:r>
            <a:r>
              <a:rPr sz="2300" spc="-20" dirty="0">
                <a:latin typeface="Carlito"/>
                <a:cs typeface="Carlito"/>
              </a:rPr>
              <a:t>hydrogen </a:t>
            </a:r>
            <a:r>
              <a:rPr sz="2300" spc="-15" dirty="0">
                <a:latin typeface="Carlito"/>
                <a:cs typeface="Carlito"/>
              </a:rPr>
              <a:t>atoms </a:t>
            </a:r>
            <a:r>
              <a:rPr sz="2300" dirty="0">
                <a:latin typeface="Carlito"/>
                <a:cs typeface="Carlito"/>
              </a:rPr>
              <a:t>as </a:t>
            </a:r>
            <a:r>
              <a:rPr sz="2300" spc="-10" dirty="0">
                <a:latin typeface="Carlito"/>
                <a:cs typeface="Carlito"/>
              </a:rPr>
              <a:t>well </a:t>
            </a:r>
            <a:r>
              <a:rPr sz="2300" spc="-5" dirty="0">
                <a:latin typeface="Carlito"/>
                <a:cs typeface="Carlito"/>
              </a:rPr>
              <a:t>as </a:t>
            </a:r>
            <a:r>
              <a:rPr sz="2300" dirty="0">
                <a:latin typeface="Carlito"/>
                <a:cs typeface="Carlito"/>
              </a:rPr>
              <a:t>c=o and</a:t>
            </a:r>
            <a:r>
              <a:rPr sz="2300" spc="25" dirty="0">
                <a:latin typeface="Carlito"/>
                <a:cs typeface="Carlito"/>
              </a:rPr>
              <a:t> </a:t>
            </a:r>
            <a:r>
              <a:rPr sz="2300" dirty="0">
                <a:latin typeface="Carlito"/>
                <a:cs typeface="Carlito"/>
              </a:rPr>
              <a:t>NH</a:t>
            </a:r>
            <a:endParaRPr sz="2300">
              <a:latin typeface="Carlito"/>
              <a:cs typeface="Carlito"/>
            </a:endParaRPr>
          </a:p>
          <a:p>
            <a:pPr marL="3175" algn="ctr">
              <a:lnSpc>
                <a:spcPts val="2645"/>
              </a:lnSpc>
            </a:pPr>
            <a:r>
              <a:rPr sz="2300" spc="-10" dirty="0">
                <a:latin typeface="Carlito"/>
                <a:cs typeface="Carlito"/>
              </a:rPr>
              <a:t>fragments</a:t>
            </a:r>
            <a:endParaRPr sz="2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1" y="741953"/>
            <a:ext cx="5695061" cy="2574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40132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747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914400"/>
                </a:lnTo>
                <a:lnTo>
                  <a:pt x="7984" y="953956"/>
                </a:lnTo>
                <a:lnTo>
                  <a:pt x="29759" y="986250"/>
                </a:lnTo>
                <a:lnTo>
                  <a:pt x="62054" y="1008018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56" y="1008018"/>
                </a:lnTo>
                <a:lnTo>
                  <a:pt x="7818850" y="986250"/>
                </a:lnTo>
                <a:lnTo>
                  <a:pt x="7840618" y="953956"/>
                </a:lnTo>
                <a:lnTo>
                  <a:pt x="7848600" y="914400"/>
                </a:lnTo>
                <a:lnTo>
                  <a:pt x="7848600" y="101600"/>
                </a:lnTo>
                <a:lnTo>
                  <a:pt x="7840618" y="62043"/>
                </a:lnTo>
                <a:lnTo>
                  <a:pt x="7818850" y="29749"/>
                </a:lnTo>
                <a:lnTo>
                  <a:pt x="7786556" y="7981"/>
                </a:lnTo>
                <a:lnTo>
                  <a:pt x="7747000" y="0"/>
                </a:lnTo>
                <a:close/>
              </a:path>
            </a:pathLst>
          </a:custGeom>
          <a:solidFill>
            <a:srgbClr val="6F2F9F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3086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52"/>
                </a:lnTo>
                <a:lnTo>
                  <a:pt x="7818844" y="29756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56"/>
                </a:lnTo>
                <a:lnTo>
                  <a:pt x="7975" y="62052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47"/>
                </a:lnTo>
                <a:lnTo>
                  <a:pt x="29756" y="986243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43"/>
                </a:lnTo>
                <a:lnTo>
                  <a:pt x="7840612" y="953947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17375E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1842" y="4123690"/>
            <a:ext cx="7128509" cy="1828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3820" marR="7937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rlito"/>
                <a:cs typeface="Carlito"/>
              </a:rPr>
              <a:t>Each probes 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5" dirty="0">
                <a:latin typeface="Carlito"/>
                <a:cs typeface="Carlito"/>
              </a:rPr>
              <a:t>scored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high </a:t>
            </a:r>
            <a:r>
              <a:rPr sz="2400" spc="-10" dirty="0">
                <a:latin typeface="Carlito"/>
                <a:cs typeface="Carlito"/>
              </a:rPr>
              <a:t>scoring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low scoring  </a:t>
            </a:r>
            <a:r>
              <a:rPr sz="2400" spc="-5" dirty="0">
                <a:latin typeface="Carlito"/>
                <a:cs typeface="Carlito"/>
              </a:rPr>
              <a:t>based on No. of </a:t>
            </a:r>
            <a:r>
              <a:rPr sz="2400" spc="-20" dirty="0">
                <a:latin typeface="Carlito"/>
                <a:cs typeface="Carlito"/>
              </a:rPr>
              <a:t>hydrogen </a:t>
            </a:r>
            <a:r>
              <a:rPr sz="2400" spc="-5" dirty="0">
                <a:latin typeface="Carlito"/>
                <a:cs typeface="Carlito"/>
              </a:rPr>
              <a:t>bonds </a:t>
            </a:r>
            <a:r>
              <a:rPr sz="2400" dirty="0">
                <a:latin typeface="Carlito"/>
                <a:cs typeface="Carlito"/>
              </a:rPr>
              <a:t>it </a:t>
            </a:r>
            <a:r>
              <a:rPr sz="2400" spc="-10" dirty="0">
                <a:latin typeface="Carlito"/>
                <a:cs typeface="Carlito"/>
              </a:rPr>
              <a:t>can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form.</a:t>
            </a:r>
            <a:endParaRPr sz="2400">
              <a:latin typeface="Carlito"/>
              <a:cs typeface="Carlito"/>
            </a:endParaRPr>
          </a:p>
          <a:p>
            <a:pPr>
              <a:spcBef>
                <a:spcPts val="10"/>
              </a:spcBef>
            </a:pPr>
            <a:endParaRPr sz="2900">
              <a:latin typeface="Carlito"/>
              <a:cs typeface="Carlito"/>
            </a:endParaRPr>
          </a:p>
          <a:p>
            <a:pPr marL="12065" marR="5080" algn="ctr">
              <a:lnSpc>
                <a:spcPts val="2590"/>
              </a:lnSpc>
            </a:pPr>
            <a:r>
              <a:rPr sz="2400" spc="-5" dirty="0">
                <a:latin typeface="Carlito"/>
                <a:cs typeface="Carlito"/>
              </a:rPr>
              <a:t>Once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probe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spc="-10" dirty="0">
                <a:latin typeface="Carlito"/>
                <a:cs typeface="Carlito"/>
              </a:rPr>
              <a:t>positioned, </a:t>
            </a:r>
            <a:r>
              <a:rPr sz="2400" spc="-5" dirty="0">
                <a:latin typeface="Carlito"/>
                <a:cs typeface="Carlito"/>
              </a:rPr>
              <a:t>they </a:t>
            </a:r>
            <a:r>
              <a:rPr sz="2400" dirty="0">
                <a:latin typeface="Carlito"/>
                <a:cs typeface="Carlito"/>
              </a:rPr>
              <a:t>act as the </a:t>
            </a:r>
            <a:r>
              <a:rPr sz="2400" spc="-15" dirty="0">
                <a:latin typeface="Carlito"/>
                <a:cs typeface="Carlito"/>
              </a:rPr>
              <a:t>targets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for  </a:t>
            </a:r>
            <a:r>
              <a:rPr sz="2400" spc="-5" dirty="0">
                <a:latin typeface="Carlito"/>
                <a:cs typeface="Carlito"/>
              </a:rPr>
              <a:t>docking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procedure.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48768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487679" y="0"/>
                </a:moveTo>
                <a:lnTo>
                  <a:pt x="121920" y="0"/>
                </a:lnTo>
                <a:lnTo>
                  <a:pt x="121920" y="266700"/>
                </a:lnTo>
                <a:lnTo>
                  <a:pt x="0" y="266700"/>
                </a:lnTo>
                <a:lnTo>
                  <a:pt x="304800" y="533400"/>
                </a:lnTo>
                <a:lnTo>
                  <a:pt x="609600" y="266700"/>
                </a:lnTo>
                <a:lnTo>
                  <a:pt x="487679" y="266700"/>
                </a:lnTo>
                <a:lnTo>
                  <a:pt x="487679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0" y="381000"/>
            <a:ext cx="8077200" cy="1168400"/>
            <a:chOff x="381000" y="381000"/>
            <a:chExt cx="8077200" cy="1168400"/>
          </a:xfrm>
        </p:grpSpPr>
        <p:sp>
          <p:nvSpPr>
            <p:cNvPr id="3" name="object 3"/>
            <p:cNvSpPr/>
            <p:nvPr/>
          </p:nvSpPr>
          <p:spPr>
            <a:xfrm>
              <a:off x="381000" y="381000"/>
              <a:ext cx="8077200" cy="1168400"/>
            </a:xfrm>
            <a:custGeom>
              <a:avLst/>
              <a:gdLst/>
              <a:ahLst/>
              <a:cxnLst/>
              <a:rect l="l" t="t" r="r" b="b"/>
              <a:pathLst>
                <a:path w="8077200" h="1168400">
                  <a:moveTo>
                    <a:pt x="7960359" y="0"/>
                  </a:moveTo>
                  <a:lnTo>
                    <a:pt x="116840" y="0"/>
                  </a:lnTo>
                  <a:lnTo>
                    <a:pt x="71360" y="9183"/>
                  </a:lnTo>
                  <a:lnTo>
                    <a:pt x="34221" y="34226"/>
                  </a:lnTo>
                  <a:lnTo>
                    <a:pt x="9181" y="71366"/>
                  </a:lnTo>
                  <a:lnTo>
                    <a:pt x="0" y="116839"/>
                  </a:lnTo>
                  <a:lnTo>
                    <a:pt x="0" y="1051560"/>
                  </a:lnTo>
                  <a:lnTo>
                    <a:pt x="9181" y="1097033"/>
                  </a:lnTo>
                  <a:lnTo>
                    <a:pt x="34221" y="1134173"/>
                  </a:lnTo>
                  <a:lnTo>
                    <a:pt x="71360" y="1159216"/>
                  </a:lnTo>
                  <a:lnTo>
                    <a:pt x="116840" y="1168400"/>
                  </a:lnTo>
                  <a:lnTo>
                    <a:pt x="7960359" y="1168400"/>
                  </a:lnTo>
                  <a:lnTo>
                    <a:pt x="8005833" y="1159216"/>
                  </a:lnTo>
                  <a:lnTo>
                    <a:pt x="8042973" y="1134173"/>
                  </a:lnTo>
                  <a:lnTo>
                    <a:pt x="8068016" y="1097033"/>
                  </a:lnTo>
                  <a:lnTo>
                    <a:pt x="8077200" y="1051560"/>
                  </a:lnTo>
                  <a:lnTo>
                    <a:pt x="8077200" y="116839"/>
                  </a:lnTo>
                  <a:lnTo>
                    <a:pt x="8068016" y="71366"/>
                  </a:lnTo>
                  <a:lnTo>
                    <a:pt x="8042973" y="34226"/>
                  </a:lnTo>
                  <a:lnTo>
                    <a:pt x="8005833" y="9183"/>
                  </a:lnTo>
                  <a:lnTo>
                    <a:pt x="7960359" y="0"/>
                  </a:lnTo>
                  <a:close/>
                </a:path>
              </a:pathLst>
            </a:custGeom>
            <a:solidFill>
              <a:srgbClr val="375F92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621" y="415277"/>
              <a:ext cx="7992109" cy="1100455"/>
            </a:xfrm>
            <a:custGeom>
              <a:avLst/>
              <a:gdLst/>
              <a:ahLst/>
              <a:cxnLst/>
              <a:rect l="l" t="t" r="r" b="b"/>
              <a:pathLst>
                <a:path w="7992109" h="1100455">
                  <a:moveTo>
                    <a:pt x="7991983" y="0"/>
                  </a:moveTo>
                  <a:lnTo>
                    <a:pt x="0" y="0"/>
                  </a:lnTo>
                  <a:lnTo>
                    <a:pt x="0" y="1099959"/>
                  </a:lnTo>
                  <a:lnTo>
                    <a:pt x="7991983" y="1099959"/>
                  </a:lnTo>
                  <a:lnTo>
                    <a:pt x="7991983" y="0"/>
                  </a:lnTo>
                  <a:close/>
                </a:path>
              </a:pathLst>
            </a:custGeom>
            <a:solidFill>
              <a:srgbClr val="375F92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585351"/>
            <a:ext cx="10515600" cy="885113"/>
          </a:xfrm>
          <a:prstGeom prst="rect">
            <a:avLst/>
          </a:prstGeom>
        </p:spPr>
        <p:txBody>
          <a:bodyPr vert="horz" wrap="square" lIns="0" tIns="216153" rIns="0" bIns="0" rtlCol="0" anchor="ctr">
            <a:spAutoFit/>
          </a:bodyPr>
          <a:lstStyle/>
          <a:p>
            <a:pPr marL="314960" marR="5080" indent="23114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rlito"/>
                <a:cs typeface="Carlito"/>
              </a:rPr>
              <a:t>Matching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atoms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molecular </a:t>
            </a:r>
            <a:r>
              <a:rPr sz="2400" spc="-10" dirty="0">
                <a:latin typeface="Carlito"/>
                <a:cs typeface="Carlito"/>
              </a:rPr>
              <a:t>fragment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latin typeface="Carlito"/>
                <a:cs typeface="Carlito"/>
              </a:rPr>
              <a:t>probes,  </a:t>
            </a:r>
            <a:r>
              <a:rPr sz="2400" spc="-5" dirty="0">
                <a:latin typeface="Carlito"/>
                <a:cs typeface="Carlito"/>
              </a:rPr>
              <a:t>docking </a:t>
            </a:r>
            <a:r>
              <a:rPr sz="2400" spc="-10" dirty="0">
                <a:latin typeface="Carlito"/>
                <a:cs typeface="Carlito"/>
              </a:rPr>
              <a:t>must </a:t>
            </a:r>
            <a:r>
              <a:rPr sz="2400" spc="-20" dirty="0">
                <a:latin typeface="Carlito"/>
                <a:cs typeface="Carlito"/>
              </a:rPr>
              <a:t>involve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-5" dirty="0">
                <a:latin typeface="Carlito"/>
                <a:cs typeface="Carlito"/>
              </a:rPr>
              <a:t>least one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high </a:t>
            </a:r>
            <a:r>
              <a:rPr sz="2400" spc="-10" dirty="0">
                <a:latin typeface="Carlito"/>
                <a:cs typeface="Carlito"/>
              </a:rPr>
              <a:t>scoring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probes</a:t>
            </a:r>
            <a:r>
              <a:rPr sz="1800" spc="-5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0" y="1981199"/>
            <a:ext cx="8001000" cy="1168400"/>
          </a:xfrm>
          <a:custGeom>
            <a:avLst/>
            <a:gdLst/>
            <a:ahLst/>
            <a:cxnLst/>
            <a:rect l="l" t="t" r="r" b="b"/>
            <a:pathLst>
              <a:path w="8001000" h="1168400">
                <a:moveTo>
                  <a:pt x="8001000" y="116840"/>
                </a:moveTo>
                <a:lnTo>
                  <a:pt x="7991805" y="71374"/>
                </a:lnTo>
                <a:lnTo>
                  <a:pt x="7966773" y="34226"/>
                </a:lnTo>
                <a:lnTo>
                  <a:pt x="7929626" y="9194"/>
                </a:lnTo>
                <a:lnTo>
                  <a:pt x="7884160" y="0"/>
                </a:lnTo>
                <a:lnTo>
                  <a:pt x="116840" y="0"/>
                </a:lnTo>
                <a:lnTo>
                  <a:pt x="71348" y="9194"/>
                </a:lnTo>
                <a:lnTo>
                  <a:pt x="34213" y="34226"/>
                </a:lnTo>
                <a:lnTo>
                  <a:pt x="9169" y="71374"/>
                </a:lnTo>
                <a:lnTo>
                  <a:pt x="0" y="116840"/>
                </a:lnTo>
                <a:lnTo>
                  <a:pt x="0" y="1051560"/>
                </a:lnTo>
                <a:lnTo>
                  <a:pt x="9169" y="1097038"/>
                </a:lnTo>
                <a:lnTo>
                  <a:pt x="34213" y="1134173"/>
                </a:lnTo>
                <a:lnTo>
                  <a:pt x="71348" y="1159217"/>
                </a:lnTo>
                <a:lnTo>
                  <a:pt x="116840" y="1168400"/>
                </a:lnTo>
                <a:lnTo>
                  <a:pt x="7884160" y="1168400"/>
                </a:lnTo>
                <a:lnTo>
                  <a:pt x="7929626" y="1159217"/>
                </a:lnTo>
                <a:lnTo>
                  <a:pt x="7966773" y="1134173"/>
                </a:lnTo>
                <a:lnTo>
                  <a:pt x="7991805" y="1097038"/>
                </a:lnTo>
                <a:lnTo>
                  <a:pt x="8001000" y="1051560"/>
                </a:lnTo>
                <a:lnTo>
                  <a:pt x="8001000" y="11684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1045" y="2167510"/>
            <a:ext cx="69437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64105" marR="5080" indent="-235204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rlito"/>
                <a:cs typeface="Carlito"/>
              </a:rPr>
              <a:t>Both </a:t>
            </a:r>
            <a:r>
              <a:rPr sz="2400" spc="-10" dirty="0">
                <a:latin typeface="Carlito"/>
                <a:cs typeface="Carlito"/>
              </a:rPr>
              <a:t>steric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chemical </a:t>
            </a:r>
            <a:r>
              <a:rPr sz="2400" spc="-10" dirty="0">
                <a:latin typeface="Carlito"/>
                <a:cs typeface="Carlito"/>
              </a:rPr>
              <a:t>complementarity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used </a:t>
            </a:r>
            <a:r>
              <a:rPr sz="2400" dirty="0">
                <a:latin typeface="Carlito"/>
                <a:cs typeface="Carlito"/>
              </a:rPr>
              <a:t>in the  </a:t>
            </a:r>
            <a:r>
              <a:rPr sz="2400" spc="-10" dirty="0">
                <a:latin typeface="Carlito"/>
                <a:cs typeface="Carlito"/>
              </a:rPr>
              <a:t>matching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365760" y="0"/>
                </a:moveTo>
                <a:lnTo>
                  <a:pt x="91439" y="0"/>
                </a:lnTo>
                <a:lnTo>
                  <a:pt x="91439" y="190500"/>
                </a:lnTo>
                <a:lnTo>
                  <a:pt x="0" y="190500"/>
                </a:lnTo>
                <a:lnTo>
                  <a:pt x="228600" y="381000"/>
                </a:lnTo>
                <a:lnTo>
                  <a:pt x="457200" y="190500"/>
                </a:lnTo>
                <a:lnTo>
                  <a:pt x="365760" y="190500"/>
                </a:lnTo>
                <a:lnTo>
                  <a:pt x="36576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68500" y="3352800"/>
            <a:ext cx="8026400" cy="1562100"/>
            <a:chOff x="444500" y="3352800"/>
            <a:chExt cx="8026400" cy="1562100"/>
          </a:xfrm>
        </p:grpSpPr>
        <p:sp>
          <p:nvSpPr>
            <p:cNvPr id="10" name="object 10"/>
            <p:cNvSpPr/>
            <p:nvPr/>
          </p:nvSpPr>
          <p:spPr>
            <a:xfrm>
              <a:off x="4343400" y="33528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365760" y="0"/>
                  </a:moveTo>
                  <a:lnTo>
                    <a:pt x="91439" y="0"/>
                  </a:lnTo>
                  <a:lnTo>
                    <a:pt x="91439" y="190500"/>
                  </a:lnTo>
                  <a:lnTo>
                    <a:pt x="0" y="190500"/>
                  </a:lnTo>
                  <a:lnTo>
                    <a:pt x="228600" y="381000"/>
                  </a:lnTo>
                  <a:lnTo>
                    <a:pt x="457200" y="190500"/>
                  </a:lnTo>
                  <a:lnTo>
                    <a:pt x="365760" y="19050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3733800"/>
              <a:ext cx="8001000" cy="1168400"/>
            </a:xfrm>
            <a:custGeom>
              <a:avLst/>
              <a:gdLst/>
              <a:ahLst/>
              <a:cxnLst/>
              <a:rect l="l" t="t" r="r" b="b"/>
              <a:pathLst>
                <a:path w="8001000" h="1168400">
                  <a:moveTo>
                    <a:pt x="7884159" y="0"/>
                  </a:moveTo>
                  <a:lnTo>
                    <a:pt x="116840" y="0"/>
                  </a:lnTo>
                  <a:lnTo>
                    <a:pt x="71360" y="9183"/>
                  </a:lnTo>
                  <a:lnTo>
                    <a:pt x="34221" y="34226"/>
                  </a:lnTo>
                  <a:lnTo>
                    <a:pt x="9181" y="71366"/>
                  </a:lnTo>
                  <a:lnTo>
                    <a:pt x="0" y="116839"/>
                  </a:lnTo>
                  <a:lnTo>
                    <a:pt x="0" y="1051560"/>
                  </a:lnTo>
                  <a:lnTo>
                    <a:pt x="9181" y="1097033"/>
                  </a:lnTo>
                  <a:lnTo>
                    <a:pt x="34221" y="1134173"/>
                  </a:lnTo>
                  <a:lnTo>
                    <a:pt x="71360" y="1159216"/>
                  </a:lnTo>
                  <a:lnTo>
                    <a:pt x="116840" y="1168400"/>
                  </a:lnTo>
                  <a:lnTo>
                    <a:pt x="7884159" y="1168400"/>
                  </a:lnTo>
                  <a:lnTo>
                    <a:pt x="7929633" y="1159216"/>
                  </a:lnTo>
                  <a:lnTo>
                    <a:pt x="7966773" y="1134173"/>
                  </a:lnTo>
                  <a:lnTo>
                    <a:pt x="7991816" y="1097033"/>
                  </a:lnTo>
                  <a:lnTo>
                    <a:pt x="8001000" y="1051560"/>
                  </a:lnTo>
                  <a:lnTo>
                    <a:pt x="8001000" y="116839"/>
                  </a:lnTo>
                  <a:lnTo>
                    <a:pt x="7991816" y="71366"/>
                  </a:lnTo>
                  <a:lnTo>
                    <a:pt x="7966773" y="34226"/>
                  </a:lnTo>
                  <a:lnTo>
                    <a:pt x="7929633" y="9183"/>
                  </a:lnTo>
                  <a:lnTo>
                    <a:pt x="7884159" y="0"/>
                  </a:lnTo>
                  <a:close/>
                </a:path>
              </a:pathLst>
            </a:custGeom>
            <a:solidFill>
              <a:srgbClr val="79F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3733800"/>
              <a:ext cx="8001000" cy="1168400"/>
            </a:xfrm>
            <a:custGeom>
              <a:avLst/>
              <a:gdLst/>
              <a:ahLst/>
              <a:cxnLst/>
              <a:rect l="l" t="t" r="r" b="b"/>
              <a:pathLst>
                <a:path w="8001000" h="1168400">
                  <a:moveTo>
                    <a:pt x="0" y="116839"/>
                  </a:moveTo>
                  <a:lnTo>
                    <a:pt x="9181" y="71366"/>
                  </a:lnTo>
                  <a:lnTo>
                    <a:pt x="34221" y="34226"/>
                  </a:lnTo>
                  <a:lnTo>
                    <a:pt x="71360" y="9183"/>
                  </a:lnTo>
                  <a:lnTo>
                    <a:pt x="116840" y="0"/>
                  </a:lnTo>
                  <a:lnTo>
                    <a:pt x="7884159" y="0"/>
                  </a:lnTo>
                  <a:lnTo>
                    <a:pt x="7929633" y="9183"/>
                  </a:lnTo>
                  <a:lnTo>
                    <a:pt x="7966773" y="34226"/>
                  </a:lnTo>
                  <a:lnTo>
                    <a:pt x="7991816" y="71366"/>
                  </a:lnTo>
                  <a:lnTo>
                    <a:pt x="8001000" y="116839"/>
                  </a:lnTo>
                  <a:lnTo>
                    <a:pt x="8001000" y="1051560"/>
                  </a:lnTo>
                  <a:lnTo>
                    <a:pt x="7991816" y="1097033"/>
                  </a:lnTo>
                  <a:lnTo>
                    <a:pt x="7966773" y="1134173"/>
                  </a:lnTo>
                  <a:lnTo>
                    <a:pt x="7929633" y="1159216"/>
                  </a:lnTo>
                  <a:lnTo>
                    <a:pt x="7884159" y="1168400"/>
                  </a:lnTo>
                  <a:lnTo>
                    <a:pt x="116840" y="1168400"/>
                  </a:lnTo>
                  <a:lnTo>
                    <a:pt x="71360" y="1159216"/>
                  </a:lnTo>
                  <a:lnTo>
                    <a:pt x="34221" y="1134173"/>
                  </a:lnTo>
                  <a:lnTo>
                    <a:pt x="9181" y="1097033"/>
                  </a:lnTo>
                  <a:lnTo>
                    <a:pt x="0" y="1051560"/>
                  </a:lnTo>
                  <a:lnTo>
                    <a:pt x="0" y="1168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23428" y="3768077"/>
            <a:ext cx="7916545" cy="875240"/>
          </a:xfrm>
          <a:prstGeom prst="rect">
            <a:avLst/>
          </a:prstGeom>
          <a:solidFill>
            <a:srgbClr val="C3D59B">
              <a:alpha val="81175"/>
            </a:srgbClr>
          </a:solidFill>
        </p:spPr>
        <p:txBody>
          <a:bodyPr vert="horz" wrap="square" lIns="0" tIns="206375" rIns="0" bIns="0" rtlCol="0">
            <a:spAutoFit/>
          </a:bodyPr>
          <a:lstStyle/>
          <a:p>
            <a:pPr marL="3251200" marR="227329" indent="-3021330">
              <a:lnSpc>
                <a:spcPts val="2590"/>
              </a:lnSpc>
              <a:spcBef>
                <a:spcPts val="1625"/>
              </a:spcBef>
            </a:pPr>
            <a:r>
              <a:rPr sz="2400" spc="-5" dirty="0">
                <a:latin typeface="Carlito"/>
                <a:cs typeface="Carlito"/>
              </a:rPr>
              <a:t>Once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match </a:t>
            </a:r>
            <a:r>
              <a:rPr sz="2400" spc="-5" dirty="0">
                <a:latin typeface="Carlito"/>
                <a:cs typeface="Carlito"/>
              </a:rPr>
              <a:t>has been identified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docking </a:t>
            </a:r>
            <a:r>
              <a:rPr sz="2400" spc="-10" dirty="0">
                <a:latin typeface="Carlito"/>
                <a:cs typeface="Carlito"/>
              </a:rPr>
              <a:t>operation </a:t>
            </a:r>
            <a:r>
              <a:rPr sz="2400" spc="-5" dirty="0">
                <a:latin typeface="Carlito"/>
                <a:cs typeface="Carlito"/>
              </a:rPr>
              <a:t>is  carried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out</a:t>
            </a:r>
            <a:r>
              <a:rPr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57400" y="5105400"/>
            <a:ext cx="8077200" cy="1473200"/>
            <a:chOff x="533400" y="5105400"/>
            <a:chExt cx="8077200" cy="1473200"/>
          </a:xfrm>
        </p:grpSpPr>
        <p:sp>
          <p:nvSpPr>
            <p:cNvPr id="15" name="object 15"/>
            <p:cNvSpPr/>
            <p:nvPr/>
          </p:nvSpPr>
          <p:spPr>
            <a:xfrm>
              <a:off x="533400" y="5410200"/>
              <a:ext cx="8077200" cy="1168400"/>
            </a:xfrm>
            <a:custGeom>
              <a:avLst/>
              <a:gdLst/>
              <a:ahLst/>
              <a:cxnLst/>
              <a:rect l="l" t="t" r="r" b="b"/>
              <a:pathLst>
                <a:path w="8077200" h="1168400">
                  <a:moveTo>
                    <a:pt x="7960359" y="0"/>
                  </a:moveTo>
                  <a:lnTo>
                    <a:pt x="116840" y="0"/>
                  </a:lnTo>
                  <a:lnTo>
                    <a:pt x="71360" y="9183"/>
                  </a:lnTo>
                  <a:lnTo>
                    <a:pt x="34221" y="34226"/>
                  </a:lnTo>
                  <a:lnTo>
                    <a:pt x="9181" y="71366"/>
                  </a:lnTo>
                  <a:lnTo>
                    <a:pt x="0" y="116840"/>
                  </a:lnTo>
                  <a:lnTo>
                    <a:pt x="0" y="1051560"/>
                  </a:lnTo>
                  <a:lnTo>
                    <a:pt x="9181" y="1097039"/>
                  </a:lnTo>
                  <a:lnTo>
                    <a:pt x="34221" y="1134178"/>
                  </a:lnTo>
                  <a:lnTo>
                    <a:pt x="71360" y="1159218"/>
                  </a:lnTo>
                  <a:lnTo>
                    <a:pt x="116840" y="1168400"/>
                  </a:lnTo>
                  <a:lnTo>
                    <a:pt x="7960359" y="1168400"/>
                  </a:lnTo>
                  <a:lnTo>
                    <a:pt x="8005833" y="1159218"/>
                  </a:lnTo>
                  <a:lnTo>
                    <a:pt x="8042973" y="1134178"/>
                  </a:lnTo>
                  <a:lnTo>
                    <a:pt x="8068016" y="1097039"/>
                  </a:lnTo>
                  <a:lnTo>
                    <a:pt x="8077200" y="1051560"/>
                  </a:lnTo>
                  <a:lnTo>
                    <a:pt x="8077200" y="116840"/>
                  </a:lnTo>
                  <a:lnTo>
                    <a:pt x="8068016" y="71366"/>
                  </a:lnTo>
                  <a:lnTo>
                    <a:pt x="8042973" y="34226"/>
                  </a:lnTo>
                  <a:lnTo>
                    <a:pt x="8005833" y="9183"/>
                  </a:lnTo>
                  <a:lnTo>
                    <a:pt x="7960359" y="0"/>
                  </a:lnTo>
                  <a:close/>
                </a:path>
              </a:pathLst>
            </a:custGeom>
            <a:solidFill>
              <a:srgbClr val="001F5F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021" y="5444413"/>
              <a:ext cx="7992109" cy="1100455"/>
            </a:xfrm>
            <a:custGeom>
              <a:avLst/>
              <a:gdLst/>
              <a:ahLst/>
              <a:cxnLst/>
              <a:rect l="l" t="t" r="r" b="b"/>
              <a:pathLst>
                <a:path w="7992109" h="1100454">
                  <a:moveTo>
                    <a:pt x="7991983" y="0"/>
                  </a:moveTo>
                  <a:lnTo>
                    <a:pt x="0" y="0"/>
                  </a:lnTo>
                  <a:lnTo>
                    <a:pt x="0" y="1099959"/>
                  </a:lnTo>
                  <a:lnTo>
                    <a:pt x="7991983" y="1099959"/>
                  </a:lnTo>
                  <a:lnTo>
                    <a:pt x="7991983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3400" y="51054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365760" y="0"/>
                  </a:moveTo>
                  <a:lnTo>
                    <a:pt x="91439" y="0"/>
                  </a:lnTo>
                  <a:lnTo>
                    <a:pt x="91439" y="190500"/>
                  </a:lnTo>
                  <a:lnTo>
                    <a:pt x="0" y="190500"/>
                  </a:lnTo>
                  <a:lnTo>
                    <a:pt x="228600" y="381000"/>
                  </a:lnTo>
                  <a:lnTo>
                    <a:pt x="457200" y="190500"/>
                  </a:lnTo>
                  <a:lnTo>
                    <a:pt x="365760" y="19050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00022" y="5444414"/>
            <a:ext cx="7992109" cy="962443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429895" marR="1218565">
              <a:spcBef>
                <a:spcPts val="1745"/>
              </a:spcBef>
              <a:tabLst>
                <a:tab pos="1548130" algn="l"/>
              </a:tabLst>
            </a:pPr>
            <a:r>
              <a:rPr sz="2400" spc="-5" dirty="0">
                <a:latin typeface="Carlito"/>
                <a:cs typeface="Carlito"/>
              </a:rPr>
              <a:t>Since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ligand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split </a:t>
            </a:r>
            <a:r>
              <a:rPr sz="2400" spc="-15" dirty="0">
                <a:latin typeface="Carlito"/>
                <a:cs typeface="Carlito"/>
              </a:rPr>
              <a:t>into </a:t>
            </a:r>
            <a:r>
              <a:rPr sz="2400" spc="-10" dirty="0">
                <a:latin typeface="Carlito"/>
                <a:cs typeface="Carlito"/>
              </a:rPr>
              <a:t>fragments,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5" dirty="0">
                <a:latin typeface="Carlito"/>
                <a:cs typeface="Carlito"/>
              </a:rPr>
              <a:t>limited  number	of </a:t>
            </a:r>
            <a:r>
              <a:rPr sz="2400" spc="-15" dirty="0">
                <a:latin typeface="Carlito"/>
                <a:cs typeface="Carlito"/>
              </a:rPr>
              <a:t>rotatable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bonds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3810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747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914400"/>
                </a:lnTo>
                <a:lnTo>
                  <a:pt x="7984" y="953956"/>
                </a:lnTo>
                <a:lnTo>
                  <a:pt x="29759" y="986250"/>
                </a:lnTo>
                <a:lnTo>
                  <a:pt x="62054" y="1008018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56" y="1008018"/>
                </a:lnTo>
                <a:lnTo>
                  <a:pt x="7818850" y="986250"/>
                </a:lnTo>
                <a:lnTo>
                  <a:pt x="7840618" y="953956"/>
                </a:lnTo>
                <a:lnTo>
                  <a:pt x="7848600" y="914400"/>
                </a:lnTo>
                <a:lnTo>
                  <a:pt x="7848600" y="101600"/>
                </a:lnTo>
                <a:lnTo>
                  <a:pt x="7840618" y="62043"/>
                </a:lnTo>
                <a:lnTo>
                  <a:pt x="7818850" y="29749"/>
                </a:lnTo>
                <a:lnTo>
                  <a:pt x="7786556" y="7981"/>
                </a:lnTo>
                <a:lnTo>
                  <a:pt x="7747000" y="0"/>
                </a:lnTo>
                <a:close/>
              </a:path>
            </a:pathLst>
          </a:custGeom>
          <a:solidFill>
            <a:srgbClr val="5F497A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23823"/>
            <a:ext cx="10515600" cy="808169"/>
          </a:xfrm>
          <a:prstGeom prst="rect">
            <a:avLst/>
          </a:prstGeom>
        </p:spPr>
        <p:txBody>
          <a:bodyPr vert="horz" wrap="square" lIns="0" tIns="139953" rIns="0" bIns="0" rtlCol="0" anchor="ctr">
            <a:spAutoFit/>
          </a:bodyPr>
          <a:lstStyle/>
          <a:p>
            <a:pPr marL="2251710" marR="5080" indent="-190881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rlito"/>
                <a:cs typeface="Carlito"/>
              </a:rPr>
              <a:t>All </a:t>
            </a:r>
            <a:r>
              <a:rPr sz="2400" spc="-10" dirty="0">
                <a:latin typeface="Carlito"/>
                <a:cs typeface="Carlito"/>
              </a:rPr>
              <a:t>fragments that </a:t>
            </a:r>
            <a:r>
              <a:rPr sz="2400" spc="-15" dirty="0">
                <a:latin typeface="Carlito"/>
                <a:cs typeface="Carlito"/>
              </a:rPr>
              <a:t>are formed contain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atom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bond that </a:t>
            </a:r>
            <a:r>
              <a:rPr sz="2400" dirty="0">
                <a:latin typeface="Carlito"/>
                <a:cs typeface="Carlito"/>
              </a:rPr>
              <a:t>is  </a:t>
            </a:r>
            <a:r>
              <a:rPr sz="2400" spc="-10" dirty="0">
                <a:latin typeface="Carlito"/>
                <a:cs typeface="Carlito"/>
              </a:rPr>
              <a:t>shared </a:t>
            </a:r>
            <a:r>
              <a:rPr sz="2400" dirty="0">
                <a:latin typeface="Carlito"/>
                <a:cs typeface="Carlito"/>
              </a:rPr>
              <a:t>with another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fragment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55626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64"/>
                </a:lnTo>
                <a:lnTo>
                  <a:pt x="7818844" y="29768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68"/>
                </a:lnTo>
                <a:lnTo>
                  <a:pt x="7975" y="62064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47"/>
                </a:lnTo>
                <a:lnTo>
                  <a:pt x="29756" y="986243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43"/>
                </a:lnTo>
                <a:lnTo>
                  <a:pt x="7840612" y="953947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5F497A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67939" y="5673345"/>
            <a:ext cx="628078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spc="-15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10" dirty="0">
                <a:latin typeface="Carlito"/>
                <a:cs typeface="Carlito"/>
              </a:rPr>
              <a:t>fragment,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number of </a:t>
            </a:r>
            <a:r>
              <a:rPr sz="2400" spc="-15" dirty="0">
                <a:latin typeface="Carlito"/>
                <a:cs typeface="Carlito"/>
              </a:rPr>
              <a:t>conformations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are</a:t>
            </a:r>
            <a:endParaRPr sz="2400">
              <a:latin typeface="Carlito"/>
              <a:cs typeface="Carlito"/>
            </a:endParaRPr>
          </a:p>
          <a:p>
            <a:pPr marL="4445" algn="ctr">
              <a:lnSpc>
                <a:spcPts val="2735"/>
              </a:lnSpc>
            </a:pPr>
            <a:r>
              <a:rPr sz="2400" spc="-15" dirty="0">
                <a:latin typeface="Carlito"/>
                <a:cs typeface="Carlito"/>
              </a:rPr>
              <a:t>generated</a:t>
            </a:r>
            <a:r>
              <a:rPr spc="-15" dirty="0"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7644" y="1991939"/>
            <a:ext cx="5647964" cy="2806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8382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747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914400"/>
                </a:lnTo>
                <a:lnTo>
                  <a:pt x="7984" y="953956"/>
                </a:lnTo>
                <a:lnTo>
                  <a:pt x="29759" y="986250"/>
                </a:lnTo>
                <a:lnTo>
                  <a:pt x="62054" y="1008018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56" y="1008018"/>
                </a:lnTo>
                <a:lnTo>
                  <a:pt x="7818850" y="986250"/>
                </a:lnTo>
                <a:lnTo>
                  <a:pt x="7840618" y="953956"/>
                </a:lnTo>
                <a:lnTo>
                  <a:pt x="7848600" y="914400"/>
                </a:lnTo>
                <a:lnTo>
                  <a:pt x="7848600" y="101600"/>
                </a:lnTo>
                <a:lnTo>
                  <a:pt x="7840618" y="62043"/>
                </a:lnTo>
                <a:lnTo>
                  <a:pt x="7818850" y="29749"/>
                </a:lnTo>
                <a:lnTo>
                  <a:pt x="7786556" y="7981"/>
                </a:lnTo>
                <a:lnTo>
                  <a:pt x="7747000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7414" y="1031957"/>
            <a:ext cx="7766050" cy="629018"/>
          </a:xfrm>
          <a:prstGeom prst="rect">
            <a:avLst/>
          </a:prstGeom>
          <a:solidFill>
            <a:srgbClr val="D99593"/>
          </a:solidFill>
        </p:spPr>
        <p:txBody>
          <a:bodyPr vert="horz" wrap="square" lIns="0" tIns="25717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2025"/>
              </a:spcBef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fragments </a:t>
            </a:r>
            <a:r>
              <a:rPr sz="2400" spc="-15" dirty="0">
                <a:latin typeface="Carlito"/>
                <a:cs typeface="Carlito"/>
              </a:rPr>
              <a:t>are docked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scored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2438399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52"/>
                </a:lnTo>
                <a:lnTo>
                  <a:pt x="7818844" y="29756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56"/>
                </a:lnTo>
                <a:lnTo>
                  <a:pt x="7975" y="62052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60"/>
                </a:lnTo>
                <a:lnTo>
                  <a:pt x="29756" y="986256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56"/>
                </a:lnTo>
                <a:lnTo>
                  <a:pt x="7840612" y="953960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38100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52"/>
                </a:lnTo>
                <a:lnTo>
                  <a:pt x="7818844" y="29756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56"/>
                </a:lnTo>
                <a:lnTo>
                  <a:pt x="7975" y="62052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60"/>
                </a:lnTo>
                <a:lnTo>
                  <a:pt x="29756" y="986256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56"/>
                </a:lnTo>
                <a:lnTo>
                  <a:pt x="7840612" y="953960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403052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03094" y="2548585"/>
            <a:ext cx="720915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Fragments that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particularly high </a:t>
            </a:r>
            <a:r>
              <a:rPr sz="2400" spc="-10" dirty="0">
                <a:latin typeface="Carlito"/>
                <a:cs typeface="Carlito"/>
              </a:rPr>
              <a:t>scoring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defined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as</a:t>
            </a:r>
            <a:endParaRPr sz="2400">
              <a:latin typeface="Carlito"/>
              <a:cs typeface="Carlito"/>
            </a:endParaRPr>
          </a:p>
          <a:p>
            <a:pPr marL="3175" algn="ctr">
              <a:lnSpc>
                <a:spcPts val="2735"/>
              </a:lnSpc>
            </a:pPr>
            <a:r>
              <a:rPr sz="2400" spc="-5" dirty="0">
                <a:latin typeface="Carlito"/>
                <a:cs typeface="Carlito"/>
              </a:rPr>
              <a:t>head </a:t>
            </a:r>
            <a:r>
              <a:rPr sz="2400" dirty="0">
                <a:latin typeface="Carlito"/>
                <a:cs typeface="Carlito"/>
              </a:rPr>
              <a:t>and act as an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anchors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>
              <a:spcBef>
                <a:spcPts val="30"/>
              </a:spcBef>
            </a:pPr>
            <a:endParaRPr sz="3000">
              <a:latin typeface="Carlito"/>
              <a:cs typeface="Carlito"/>
            </a:endParaRPr>
          </a:p>
          <a:p>
            <a:pPr marL="4445" algn="ctr">
              <a:spcBef>
                <a:spcPts val="5"/>
              </a:spcBef>
            </a:pPr>
            <a:r>
              <a:rPr sz="2400" spc="-5" dirty="0">
                <a:latin typeface="Carlito"/>
                <a:cs typeface="Carlito"/>
              </a:rPr>
              <a:t>The remaining </a:t>
            </a:r>
            <a:r>
              <a:rPr sz="2400" spc="-10" dirty="0">
                <a:latin typeface="Carlito"/>
                <a:cs typeface="Carlito"/>
              </a:rPr>
              <a:t>fragments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defined </a:t>
            </a:r>
            <a:r>
              <a:rPr sz="2400" dirty="0">
                <a:latin typeface="Carlito"/>
                <a:cs typeface="Carlito"/>
              </a:rPr>
              <a:t>as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tails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0" y="52578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52"/>
                </a:lnTo>
                <a:lnTo>
                  <a:pt x="7818844" y="29756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56"/>
                </a:lnTo>
                <a:lnTo>
                  <a:pt x="7975" y="62052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47"/>
                </a:lnTo>
                <a:lnTo>
                  <a:pt x="29756" y="986243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43"/>
                </a:lnTo>
                <a:lnTo>
                  <a:pt x="7840612" y="953947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2717" y="5368545"/>
            <a:ext cx="713168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44550" marR="5080" indent="-83248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reconstruction </a:t>
            </a:r>
            <a:r>
              <a:rPr sz="2400" spc="-5" dirty="0">
                <a:latin typeface="Carlito"/>
                <a:cs typeface="Carlito"/>
              </a:rPr>
              <a:t>phase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carried out </a:t>
            </a:r>
            <a:r>
              <a:rPr sz="2400" spc="-25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10" dirty="0">
                <a:latin typeface="Carlito"/>
                <a:cs typeface="Carlito"/>
              </a:rPr>
              <a:t>fragment  that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dirty="0">
                <a:latin typeface="Carlito"/>
                <a:cs typeface="Carlito"/>
              </a:rPr>
              <a:t>been </a:t>
            </a:r>
            <a:r>
              <a:rPr sz="2400" spc="-5" dirty="0">
                <a:latin typeface="Carlito"/>
                <a:cs typeface="Carlito"/>
              </a:rPr>
              <a:t>identified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10" dirty="0">
                <a:latin typeface="Carlito"/>
                <a:cs typeface="Carlito"/>
              </a:rPr>
              <a:t>potential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anchor.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9800" y="533400"/>
            <a:ext cx="7848600" cy="1016000"/>
            <a:chOff x="685800" y="533400"/>
            <a:chExt cx="7848600" cy="1016000"/>
          </a:xfrm>
        </p:grpSpPr>
        <p:sp>
          <p:nvSpPr>
            <p:cNvPr id="3" name="object 3"/>
            <p:cNvSpPr/>
            <p:nvPr/>
          </p:nvSpPr>
          <p:spPr>
            <a:xfrm>
              <a:off x="685800" y="533400"/>
              <a:ext cx="7848600" cy="1016000"/>
            </a:xfrm>
            <a:custGeom>
              <a:avLst/>
              <a:gdLst/>
              <a:ahLst/>
              <a:cxnLst/>
              <a:rect l="l" t="t" r="r" b="b"/>
              <a:pathLst>
                <a:path w="7848600" h="1016000">
                  <a:moveTo>
                    <a:pt x="7747000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914400"/>
                  </a:lnTo>
                  <a:lnTo>
                    <a:pt x="7984" y="953956"/>
                  </a:lnTo>
                  <a:lnTo>
                    <a:pt x="29759" y="986250"/>
                  </a:lnTo>
                  <a:lnTo>
                    <a:pt x="62054" y="1008018"/>
                  </a:lnTo>
                  <a:lnTo>
                    <a:pt x="101600" y="1016000"/>
                  </a:lnTo>
                  <a:lnTo>
                    <a:pt x="7747000" y="1016000"/>
                  </a:lnTo>
                  <a:lnTo>
                    <a:pt x="7786556" y="1008018"/>
                  </a:lnTo>
                  <a:lnTo>
                    <a:pt x="7818850" y="986250"/>
                  </a:lnTo>
                  <a:lnTo>
                    <a:pt x="7840618" y="953956"/>
                  </a:lnTo>
                  <a:lnTo>
                    <a:pt x="7848600" y="914400"/>
                  </a:lnTo>
                  <a:lnTo>
                    <a:pt x="7848600" y="101600"/>
                  </a:lnTo>
                  <a:lnTo>
                    <a:pt x="7840618" y="62043"/>
                  </a:lnTo>
                  <a:lnTo>
                    <a:pt x="7818850" y="29749"/>
                  </a:lnTo>
                  <a:lnTo>
                    <a:pt x="7786556" y="7981"/>
                  </a:lnTo>
                  <a:lnTo>
                    <a:pt x="7747000" y="0"/>
                  </a:lnTo>
                  <a:close/>
                </a:path>
              </a:pathLst>
            </a:custGeom>
            <a:solidFill>
              <a:srgbClr val="77923B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7214" y="563194"/>
              <a:ext cx="7766050" cy="956944"/>
            </a:xfrm>
            <a:custGeom>
              <a:avLst/>
              <a:gdLst/>
              <a:ahLst/>
              <a:cxnLst/>
              <a:rect l="l" t="t" r="r" b="b"/>
              <a:pathLst>
                <a:path w="7766050" h="956944">
                  <a:moveTo>
                    <a:pt x="7765796" y="0"/>
                  </a:moveTo>
                  <a:lnTo>
                    <a:pt x="0" y="0"/>
                  </a:lnTo>
                  <a:lnTo>
                    <a:pt x="0" y="956487"/>
                  </a:lnTo>
                  <a:lnTo>
                    <a:pt x="7765796" y="956487"/>
                  </a:lnTo>
                  <a:lnTo>
                    <a:pt x="7765796" y="0"/>
                  </a:lnTo>
                  <a:close/>
                </a:path>
              </a:pathLst>
            </a:custGeom>
            <a:solidFill>
              <a:srgbClr val="77923B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69333" y="807846"/>
            <a:ext cx="312737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tails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then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docked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0" y="2057399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52"/>
                </a:lnTo>
                <a:lnTo>
                  <a:pt x="7818844" y="29756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56"/>
                </a:lnTo>
                <a:lnTo>
                  <a:pt x="7975" y="62052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60"/>
                </a:lnTo>
                <a:lnTo>
                  <a:pt x="29756" y="986256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56"/>
                </a:lnTo>
                <a:lnTo>
                  <a:pt x="7840612" y="953960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5F497A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35814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52"/>
                </a:lnTo>
                <a:lnTo>
                  <a:pt x="7818844" y="29756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56"/>
                </a:lnTo>
                <a:lnTo>
                  <a:pt x="7975" y="62052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60"/>
                </a:lnTo>
                <a:lnTo>
                  <a:pt x="29756" y="986256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56"/>
                </a:lnTo>
                <a:lnTo>
                  <a:pt x="7840612" y="953960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006FC0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2885" y="2002917"/>
            <a:ext cx="7495540" cy="24098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3810" algn="ctr">
              <a:lnSpc>
                <a:spcPct val="90100"/>
              </a:lnSpc>
              <a:spcBef>
                <a:spcPts val="385"/>
              </a:spcBef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20" dirty="0">
                <a:latin typeface="Carlito"/>
                <a:cs typeface="Carlito"/>
              </a:rPr>
              <a:t>first </a:t>
            </a:r>
            <a:r>
              <a:rPr sz="2400" spc="-10" dirty="0">
                <a:latin typeface="Carlito"/>
                <a:cs typeface="Carlito"/>
              </a:rPr>
              <a:t>fragments share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atom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bond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5" dirty="0">
                <a:latin typeface="Carlito"/>
                <a:cs typeface="Carlito"/>
              </a:rPr>
              <a:t>anchor  </a:t>
            </a:r>
            <a:r>
              <a:rPr sz="2400" dirty="0">
                <a:latin typeface="Carlito"/>
                <a:cs typeface="Carlito"/>
              </a:rPr>
              <a:t>and is </a:t>
            </a:r>
            <a:r>
              <a:rPr sz="2400" spc="-15" dirty="0">
                <a:latin typeface="Carlito"/>
                <a:cs typeface="Carlito"/>
              </a:rPr>
              <a:t>docked </a:t>
            </a:r>
            <a:r>
              <a:rPr sz="2400" spc="-20" dirty="0">
                <a:latin typeface="Carlito"/>
                <a:cs typeface="Carlito"/>
              </a:rPr>
              <a:t>like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it is aligned </a:t>
            </a:r>
            <a:r>
              <a:rPr sz="2400" spc="-5" dirty="0">
                <a:latin typeface="Carlito"/>
                <a:cs typeface="Carlito"/>
              </a:rPr>
              <a:t>both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relevant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atom  </a:t>
            </a:r>
            <a:r>
              <a:rPr sz="2400" spc="-5" dirty="0">
                <a:latin typeface="Carlito"/>
                <a:cs typeface="Carlito"/>
              </a:rPr>
              <a:t>or bond </a:t>
            </a:r>
            <a:r>
              <a:rPr sz="2400" spc="-10" dirty="0">
                <a:latin typeface="Carlito"/>
                <a:cs typeface="Carlito"/>
              </a:rPr>
              <a:t>on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anchor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150">
              <a:latin typeface="Carlito"/>
              <a:cs typeface="Carlito"/>
            </a:endParaRPr>
          </a:p>
          <a:p>
            <a:pPr marL="215265" marR="208279" algn="ctr">
              <a:lnSpc>
                <a:spcPts val="2590"/>
              </a:lnSpc>
            </a:pPr>
            <a:r>
              <a:rPr sz="2400" spc="-45" dirty="0">
                <a:latin typeface="Carlito"/>
                <a:cs typeface="Carlito"/>
              </a:rPr>
              <a:t>Two </a:t>
            </a:r>
            <a:r>
              <a:rPr sz="2400" spc="-10" dirty="0">
                <a:latin typeface="Carlito"/>
                <a:cs typeface="Carlito"/>
              </a:rPr>
              <a:t>fragments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then </a:t>
            </a:r>
            <a:r>
              <a:rPr sz="2400" spc="-10" dirty="0">
                <a:latin typeface="Carlito"/>
                <a:cs typeface="Carlito"/>
              </a:rPr>
              <a:t>merged by overlaying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shared  </a:t>
            </a:r>
            <a:r>
              <a:rPr sz="2400" spc="-5" dirty="0">
                <a:latin typeface="Carlito"/>
                <a:cs typeface="Carlito"/>
              </a:rPr>
              <a:t>bonds or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atoms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0" y="5080000"/>
            <a:ext cx="7848600" cy="1016000"/>
          </a:xfrm>
          <a:custGeom>
            <a:avLst/>
            <a:gdLst/>
            <a:ahLst/>
            <a:cxnLst/>
            <a:rect l="l" t="t" r="r" b="b"/>
            <a:pathLst>
              <a:path w="7848600" h="1016000">
                <a:moveTo>
                  <a:pt x="7848600" y="101600"/>
                </a:moveTo>
                <a:lnTo>
                  <a:pt x="7840612" y="62052"/>
                </a:lnTo>
                <a:lnTo>
                  <a:pt x="7818844" y="29756"/>
                </a:lnTo>
                <a:lnTo>
                  <a:pt x="7786548" y="7988"/>
                </a:lnTo>
                <a:lnTo>
                  <a:pt x="7747000" y="0"/>
                </a:lnTo>
                <a:lnTo>
                  <a:pt x="101600" y="0"/>
                </a:lnTo>
                <a:lnTo>
                  <a:pt x="62052" y="7988"/>
                </a:lnTo>
                <a:lnTo>
                  <a:pt x="29756" y="29756"/>
                </a:lnTo>
                <a:lnTo>
                  <a:pt x="7975" y="62052"/>
                </a:lnTo>
                <a:lnTo>
                  <a:pt x="0" y="101600"/>
                </a:lnTo>
                <a:lnTo>
                  <a:pt x="0" y="914400"/>
                </a:lnTo>
                <a:lnTo>
                  <a:pt x="7975" y="953947"/>
                </a:lnTo>
                <a:lnTo>
                  <a:pt x="29756" y="986243"/>
                </a:lnTo>
                <a:lnTo>
                  <a:pt x="62052" y="1008024"/>
                </a:lnTo>
                <a:lnTo>
                  <a:pt x="101600" y="1016000"/>
                </a:lnTo>
                <a:lnTo>
                  <a:pt x="7747000" y="1016000"/>
                </a:lnTo>
                <a:lnTo>
                  <a:pt x="7786548" y="1008024"/>
                </a:lnTo>
                <a:lnTo>
                  <a:pt x="7818844" y="986243"/>
                </a:lnTo>
                <a:lnTo>
                  <a:pt x="7840612" y="953947"/>
                </a:lnTo>
                <a:lnTo>
                  <a:pt x="7848600" y="914400"/>
                </a:lnTo>
                <a:lnTo>
                  <a:pt x="7848600" y="10160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70757" y="5355437"/>
            <a:ext cx="4878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tail fragments moves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anchor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8690" y="1310012"/>
            <a:ext cx="7259510" cy="400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0500" y="1767839"/>
            <a:ext cx="6654800" cy="1014094"/>
            <a:chOff x="1206500" y="1767839"/>
            <a:chExt cx="6654800" cy="1014094"/>
          </a:xfrm>
        </p:grpSpPr>
        <p:sp>
          <p:nvSpPr>
            <p:cNvPr id="3" name="object 3"/>
            <p:cNvSpPr/>
            <p:nvPr/>
          </p:nvSpPr>
          <p:spPr>
            <a:xfrm>
              <a:off x="1219200" y="2164308"/>
              <a:ext cx="6629400" cy="605155"/>
            </a:xfrm>
            <a:custGeom>
              <a:avLst/>
              <a:gdLst/>
              <a:ahLst/>
              <a:cxnLst/>
              <a:rect l="l" t="t" r="r" b="b"/>
              <a:pathLst>
                <a:path w="6629400" h="605155">
                  <a:moveTo>
                    <a:pt x="0" y="604799"/>
                  </a:moveTo>
                  <a:lnTo>
                    <a:pt x="6629400" y="604799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604799"/>
                  </a:lnTo>
                  <a:close/>
                </a:path>
              </a:pathLst>
            </a:custGeom>
            <a:ln w="25399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8947" y="1767839"/>
              <a:ext cx="6249924" cy="8321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1620" y="1844039"/>
              <a:ext cx="1953768" cy="550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0670" y="1810003"/>
              <a:ext cx="6126480" cy="708660"/>
            </a:xfrm>
            <a:custGeom>
              <a:avLst/>
              <a:gdLst/>
              <a:ahLst/>
              <a:cxnLst/>
              <a:rect l="l" t="t" r="r" b="b"/>
              <a:pathLst>
                <a:path w="6126480" h="708660">
                  <a:moveTo>
                    <a:pt x="6008370" y="0"/>
                  </a:moveTo>
                  <a:lnTo>
                    <a:pt x="118110" y="0"/>
                  </a:lnTo>
                  <a:lnTo>
                    <a:pt x="72116" y="9292"/>
                  </a:lnTo>
                  <a:lnTo>
                    <a:pt x="34575" y="34623"/>
                  </a:lnTo>
                  <a:lnTo>
                    <a:pt x="9274" y="72169"/>
                  </a:lnTo>
                  <a:lnTo>
                    <a:pt x="0" y="118110"/>
                  </a:lnTo>
                  <a:lnTo>
                    <a:pt x="0" y="590423"/>
                  </a:lnTo>
                  <a:lnTo>
                    <a:pt x="9274" y="636416"/>
                  </a:lnTo>
                  <a:lnTo>
                    <a:pt x="34575" y="673957"/>
                  </a:lnTo>
                  <a:lnTo>
                    <a:pt x="72116" y="699258"/>
                  </a:lnTo>
                  <a:lnTo>
                    <a:pt x="118110" y="708533"/>
                  </a:lnTo>
                  <a:lnTo>
                    <a:pt x="6008370" y="708533"/>
                  </a:lnTo>
                  <a:lnTo>
                    <a:pt x="6054363" y="699258"/>
                  </a:lnTo>
                  <a:lnTo>
                    <a:pt x="6091904" y="673957"/>
                  </a:lnTo>
                  <a:lnTo>
                    <a:pt x="6117205" y="636416"/>
                  </a:lnTo>
                  <a:lnTo>
                    <a:pt x="6126480" y="590423"/>
                  </a:lnTo>
                  <a:lnTo>
                    <a:pt x="6126480" y="118110"/>
                  </a:lnTo>
                  <a:lnTo>
                    <a:pt x="6117205" y="72169"/>
                  </a:lnTo>
                  <a:lnTo>
                    <a:pt x="6091904" y="34623"/>
                  </a:lnTo>
                  <a:lnTo>
                    <a:pt x="6054363" y="9292"/>
                  </a:lnTo>
                  <a:lnTo>
                    <a:pt x="600837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0670" y="1810003"/>
              <a:ext cx="6126480" cy="708660"/>
            </a:xfrm>
            <a:custGeom>
              <a:avLst/>
              <a:gdLst/>
              <a:ahLst/>
              <a:cxnLst/>
              <a:rect l="l" t="t" r="r" b="b"/>
              <a:pathLst>
                <a:path w="6126480" h="708660">
                  <a:moveTo>
                    <a:pt x="0" y="118110"/>
                  </a:moveTo>
                  <a:lnTo>
                    <a:pt x="9274" y="72169"/>
                  </a:lnTo>
                  <a:lnTo>
                    <a:pt x="34575" y="34623"/>
                  </a:lnTo>
                  <a:lnTo>
                    <a:pt x="72116" y="9292"/>
                  </a:lnTo>
                  <a:lnTo>
                    <a:pt x="118110" y="0"/>
                  </a:lnTo>
                  <a:lnTo>
                    <a:pt x="6008370" y="0"/>
                  </a:lnTo>
                  <a:lnTo>
                    <a:pt x="6054363" y="9292"/>
                  </a:lnTo>
                  <a:lnTo>
                    <a:pt x="6091904" y="34623"/>
                  </a:lnTo>
                  <a:lnTo>
                    <a:pt x="6117205" y="72169"/>
                  </a:lnTo>
                  <a:lnTo>
                    <a:pt x="6126480" y="118110"/>
                  </a:lnTo>
                  <a:lnTo>
                    <a:pt x="6126480" y="590423"/>
                  </a:lnTo>
                  <a:lnTo>
                    <a:pt x="6117205" y="636416"/>
                  </a:lnTo>
                  <a:lnTo>
                    <a:pt x="6091904" y="673957"/>
                  </a:lnTo>
                  <a:lnTo>
                    <a:pt x="6054363" y="699258"/>
                  </a:lnTo>
                  <a:lnTo>
                    <a:pt x="6008370" y="708533"/>
                  </a:lnTo>
                  <a:lnTo>
                    <a:pt x="118110" y="708533"/>
                  </a:lnTo>
                  <a:lnTo>
                    <a:pt x="72116" y="699258"/>
                  </a:lnTo>
                  <a:lnTo>
                    <a:pt x="34575" y="673957"/>
                  </a:lnTo>
                  <a:lnTo>
                    <a:pt x="9274" y="636416"/>
                  </a:lnTo>
                  <a:lnTo>
                    <a:pt x="0" y="590423"/>
                  </a:lnTo>
                  <a:lnTo>
                    <a:pt x="0" y="11811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72154" y="1932813"/>
            <a:ext cx="145542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Advantages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30500" y="2857501"/>
            <a:ext cx="6654800" cy="973455"/>
            <a:chOff x="1206500" y="2857500"/>
            <a:chExt cx="6654800" cy="973455"/>
          </a:xfrm>
        </p:grpSpPr>
        <p:sp>
          <p:nvSpPr>
            <p:cNvPr id="10" name="object 10"/>
            <p:cNvSpPr/>
            <p:nvPr/>
          </p:nvSpPr>
          <p:spPr>
            <a:xfrm>
              <a:off x="1219200" y="3213455"/>
              <a:ext cx="6629400" cy="605155"/>
            </a:xfrm>
            <a:custGeom>
              <a:avLst/>
              <a:gdLst/>
              <a:ahLst/>
              <a:cxnLst/>
              <a:rect l="l" t="t" r="r" b="b"/>
              <a:pathLst>
                <a:path w="6629400" h="605154">
                  <a:moveTo>
                    <a:pt x="0" y="604799"/>
                  </a:moveTo>
                  <a:lnTo>
                    <a:pt x="6629400" y="604799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604799"/>
                  </a:lnTo>
                  <a:close/>
                </a:path>
              </a:pathLst>
            </a:custGeom>
            <a:ln w="25400">
              <a:solidFill>
                <a:srgbClr val="5EAE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1515" y="2857500"/>
              <a:ext cx="6288024" cy="832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5711" y="2933700"/>
              <a:ext cx="4625340" cy="550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0" y="2898648"/>
              <a:ext cx="6164580" cy="708660"/>
            </a:xfrm>
            <a:custGeom>
              <a:avLst/>
              <a:gdLst/>
              <a:ahLst/>
              <a:cxnLst/>
              <a:rect l="l" t="t" r="r" b="b"/>
              <a:pathLst>
                <a:path w="6164580" h="708660">
                  <a:moveTo>
                    <a:pt x="6046470" y="0"/>
                  </a:moveTo>
                  <a:lnTo>
                    <a:pt x="118110" y="0"/>
                  </a:lnTo>
                  <a:lnTo>
                    <a:pt x="72116" y="9292"/>
                  </a:lnTo>
                  <a:lnTo>
                    <a:pt x="34575" y="34623"/>
                  </a:lnTo>
                  <a:lnTo>
                    <a:pt x="9274" y="72169"/>
                  </a:lnTo>
                  <a:lnTo>
                    <a:pt x="0" y="118110"/>
                  </a:lnTo>
                  <a:lnTo>
                    <a:pt x="0" y="590423"/>
                  </a:lnTo>
                  <a:lnTo>
                    <a:pt x="9274" y="636416"/>
                  </a:lnTo>
                  <a:lnTo>
                    <a:pt x="34575" y="673957"/>
                  </a:lnTo>
                  <a:lnTo>
                    <a:pt x="72116" y="699258"/>
                  </a:lnTo>
                  <a:lnTo>
                    <a:pt x="118110" y="708532"/>
                  </a:lnTo>
                  <a:lnTo>
                    <a:pt x="6046470" y="708532"/>
                  </a:lnTo>
                  <a:lnTo>
                    <a:pt x="6092410" y="699258"/>
                  </a:lnTo>
                  <a:lnTo>
                    <a:pt x="6129956" y="673957"/>
                  </a:lnTo>
                  <a:lnTo>
                    <a:pt x="6155287" y="636416"/>
                  </a:lnTo>
                  <a:lnTo>
                    <a:pt x="6164580" y="590423"/>
                  </a:lnTo>
                  <a:lnTo>
                    <a:pt x="6164580" y="118110"/>
                  </a:lnTo>
                  <a:lnTo>
                    <a:pt x="6155287" y="72169"/>
                  </a:lnTo>
                  <a:lnTo>
                    <a:pt x="6129956" y="34623"/>
                  </a:lnTo>
                  <a:lnTo>
                    <a:pt x="6092410" y="9292"/>
                  </a:lnTo>
                  <a:lnTo>
                    <a:pt x="6046470" y="0"/>
                  </a:lnTo>
                  <a:close/>
                </a:path>
              </a:pathLst>
            </a:custGeom>
            <a:solidFill>
              <a:srgbClr val="5EA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000" y="2898648"/>
              <a:ext cx="6164580" cy="708660"/>
            </a:xfrm>
            <a:custGeom>
              <a:avLst/>
              <a:gdLst/>
              <a:ahLst/>
              <a:cxnLst/>
              <a:rect l="l" t="t" r="r" b="b"/>
              <a:pathLst>
                <a:path w="6164580" h="708660">
                  <a:moveTo>
                    <a:pt x="0" y="118110"/>
                  </a:moveTo>
                  <a:lnTo>
                    <a:pt x="9274" y="72169"/>
                  </a:lnTo>
                  <a:lnTo>
                    <a:pt x="34575" y="34623"/>
                  </a:lnTo>
                  <a:lnTo>
                    <a:pt x="72116" y="9292"/>
                  </a:lnTo>
                  <a:lnTo>
                    <a:pt x="118110" y="0"/>
                  </a:lnTo>
                  <a:lnTo>
                    <a:pt x="6046470" y="0"/>
                  </a:lnTo>
                  <a:lnTo>
                    <a:pt x="6092410" y="9292"/>
                  </a:lnTo>
                  <a:lnTo>
                    <a:pt x="6129956" y="34623"/>
                  </a:lnTo>
                  <a:lnTo>
                    <a:pt x="6155287" y="72169"/>
                  </a:lnTo>
                  <a:lnTo>
                    <a:pt x="6164580" y="118110"/>
                  </a:lnTo>
                  <a:lnTo>
                    <a:pt x="6164580" y="590423"/>
                  </a:lnTo>
                  <a:lnTo>
                    <a:pt x="6155287" y="636416"/>
                  </a:lnTo>
                  <a:lnTo>
                    <a:pt x="6129956" y="673957"/>
                  </a:lnTo>
                  <a:lnTo>
                    <a:pt x="6092410" y="699258"/>
                  </a:lnTo>
                  <a:lnTo>
                    <a:pt x="6046470" y="708532"/>
                  </a:lnTo>
                  <a:lnTo>
                    <a:pt x="118110" y="708532"/>
                  </a:lnTo>
                  <a:lnTo>
                    <a:pt x="72116" y="699258"/>
                  </a:lnTo>
                  <a:lnTo>
                    <a:pt x="34575" y="673957"/>
                  </a:lnTo>
                  <a:lnTo>
                    <a:pt x="9274" y="636416"/>
                  </a:lnTo>
                  <a:lnTo>
                    <a:pt x="0" y="590423"/>
                  </a:lnTo>
                  <a:lnTo>
                    <a:pt x="0" y="11811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730501" y="3945635"/>
            <a:ext cx="6698615" cy="1013460"/>
            <a:chOff x="1206500" y="3945635"/>
            <a:chExt cx="6698615" cy="1013460"/>
          </a:xfrm>
        </p:grpSpPr>
        <p:sp>
          <p:nvSpPr>
            <p:cNvPr id="16" name="object 16"/>
            <p:cNvSpPr/>
            <p:nvPr/>
          </p:nvSpPr>
          <p:spPr>
            <a:xfrm>
              <a:off x="1219200" y="4341596"/>
              <a:ext cx="6629400" cy="605155"/>
            </a:xfrm>
            <a:custGeom>
              <a:avLst/>
              <a:gdLst/>
              <a:ahLst/>
              <a:cxnLst/>
              <a:rect l="l" t="t" r="r" b="b"/>
              <a:pathLst>
                <a:path w="6629400" h="605154">
                  <a:moveTo>
                    <a:pt x="0" y="604799"/>
                  </a:moveTo>
                  <a:lnTo>
                    <a:pt x="6629400" y="604799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604799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5231" y="3945635"/>
              <a:ext cx="6429756" cy="8321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7904" y="4021835"/>
              <a:ext cx="5774436" cy="5501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6700" y="3987291"/>
              <a:ext cx="6307455" cy="708660"/>
            </a:xfrm>
            <a:custGeom>
              <a:avLst/>
              <a:gdLst/>
              <a:ahLst/>
              <a:cxnLst/>
              <a:rect l="l" t="t" r="r" b="b"/>
              <a:pathLst>
                <a:path w="6307455" h="708660">
                  <a:moveTo>
                    <a:pt x="6189218" y="0"/>
                  </a:moveTo>
                  <a:lnTo>
                    <a:pt x="118110" y="0"/>
                  </a:lnTo>
                  <a:lnTo>
                    <a:pt x="72169" y="9274"/>
                  </a:lnTo>
                  <a:lnTo>
                    <a:pt x="34623" y="34575"/>
                  </a:lnTo>
                  <a:lnTo>
                    <a:pt x="9292" y="72116"/>
                  </a:lnTo>
                  <a:lnTo>
                    <a:pt x="0" y="118109"/>
                  </a:lnTo>
                  <a:lnTo>
                    <a:pt x="0" y="590422"/>
                  </a:lnTo>
                  <a:lnTo>
                    <a:pt x="9292" y="636416"/>
                  </a:lnTo>
                  <a:lnTo>
                    <a:pt x="34623" y="673957"/>
                  </a:lnTo>
                  <a:lnTo>
                    <a:pt x="72169" y="699258"/>
                  </a:lnTo>
                  <a:lnTo>
                    <a:pt x="118110" y="708532"/>
                  </a:lnTo>
                  <a:lnTo>
                    <a:pt x="6189218" y="708532"/>
                  </a:lnTo>
                  <a:lnTo>
                    <a:pt x="6235158" y="699258"/>
                  </a:lnTo>
                  <a:lnTo>
                    <a:pt x="6272704" y="673957"/>
                  </a:lnTo>
                  <a:lnTo>
                    <a:pt x="6298035" y="636416"/>
                  </a:lnTo>
                  <a:lnTo>
                    <a:pt x="6307328" y="590422"/>
                  </a:lnTo>
                  <a:lnTo>
                    <a:pt x="6307328" y="118109"/>
                  </a:lnTo>
                  <a:lnTo>
                    <a:pt x="6298035" y="72116"/>
                  </a:lnTo>
                  <a:lnTo>
                    <a:pt x="6272704" y="34575"/>
                  </a:lnTo>
                  <a:lnTo>
                    <a:pt x="6235158" y="9274"/>
                  </a:lnTo>
                  <a:lnTo>
                    <a:pt x="618921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6700" y="3987291"/>
              <a:ext cx="6307455" cy="708660"/>
            </a:xfrm>
            <a:custGeom>
              <a:avLst/>
              <a:gdLst/>
              <a:ahLst/>
              <a:cxnLst/>
              <a:rect l="l" t="t" r="r" b="b"/>
              <a:pathLst>
                <a:path w="6307455" h="708660">
                  <a:moveTo>
                    <a:pt x="0" y="118109"/>
                  </a:moveTo>
                  <a:lnTo>
                    <a:pt x="9292" y="72116"/>
                  </a:lnTo>
                  <a:lnTo>
                    <a:pt x="34623" y="34575"/>
                  </a:lnTo>
                  <a:lnTo>
                    <a:pt x="72169" y="9274"/>
                  </a:lnTo>
                  <a:lnTo>
                    <a:pt x="118110" y="0"/>
                  </a:lnTo>
                  <a:lnTo>
                    <a:pt x="6189218" y="0"/>
                  </a:lnTo>
                  <a:lnTo>
                    <a:pt x="6235158" y="9274"/>
                  </a:lnTo>
                  <a:lnTo>
                    <a:pt x="6272704" y="34575"/>
                  </a:lnTo>
                  <a:lnTo>
                    <a:pt x="6298035" y="72116"/>
                  </a:lnTo>
                  <a:lnTo>
                    <a:pt x="6307328" y="118109"/>
                  </a:lnTo>
                  <a:lnTo>
                    <a:pt x="6307328" y="590422"/>
                  </a:lnTo>
                  <a:lnTo>
                    <a:pt x="6298035" y="636416"/>
                  </a:lnTo>
                  <a:lnTo>
                    <a:pt x="6272704" y="673957"/>
                  </a:lnTo>
                  <a:lnTo>
                    <a:pt x="6235158" y="699258"/>
                  </a:lnTo>
                  <a:lnTo>
                    <a:pt x="6189218" y="708532"/>
                  </a:lnTo>
                  <a:lnTo>
                    <a:pt x="118110" y="708532"/>
                  </a:lnTo>
                  <a:lnTo>
                    <a:pt x="72169" y="699258"/>
                  </a:lnTo>
                  <a:lnTo>
                    <a:pt x="34623" y="673957"/>
                  </a:lnTo>
                  <a:lnTo>
                    <a:pt x="9292" y="636416"/>
                  </a:lnTo>
                  <a:lnTo>
                    <a:pt x="0" y="590422"/>
                  </a:lnTo>
                  <a:lnTo>
                    <a:pt x="0" y="11810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45611" y="3021584"/>
            <a:ext cx="5355590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Anchors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chosen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automatically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2250">
              <a:latin typeface="Carlito"/>
              <a:cs typeface="Carlito"/>
            </a:endParaRPr>
          </a:p>
          <a:p>
            <a:pPr marL="25400"/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anchors possible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investigated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40" y="-96461"/>
            <a:ext cx="5322570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  <a:latin typeface="Comic Sans MS"/>
                <a:cs typeface="Comic Sans MS"/>
              </a:rPr>
              <a:t>....a more </a:t>
            </a:r>
            <a:r>
              <a:rPr spc="-10" dirty="0">
                <a:solidFill>
                  <a:srgbClr val="FF0000"/>
                </a:solidFill>
                <a:latin typeface="Comic Sans MS"/>
                <a:cs typeface="Comic Sans MS"/>
              </a:rPr>
              <a:t>serious</a:t>
            </a:r>
            <a:r>
              <a:rPr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pc="-10" dirty="0">
                <a:solidFill>
                  <a:srgbClr val="FF0000"/>
                </a:solidFill>
                <a:latin typeface="Comic Sans MS"/>
                <a:cs typeface="Comic Sans MS"/>
              </a:rPr>
              <a:t>definition….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6641" y="1182369"/>
            <a:ext cx="8263255" cy="9017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419100" algn="just">
              <a:lnSpc>
                <a:spcPct val="80700"/>
              </a:lnSpc>
              <a:spcBef>
                <a:spcPts val="605"/>
              </a:spcBef>
            </a:pPr>
            <a:r>
              <a:rPr sz="2200" spc="-5" dirty="0">
                <a:latin typeface="Comic Sans MS"/>
                <a:cs typeface="Comic Sans MS"/>
              </a:rPr>
              <a:t>Docking is a method which predicts the preffered  orientation of one molecule </a:t>
            </a:r>
            <a:r>
              <a:rPr sz="2200" dirty="0">
                <a:latin typeface="Comic Sans MS"/>
                <a:cs typeface="Comic Sans MS"/>
              </a:rPr>
              <a:t>to </a:t>
            </a:r>
            <a:r>
              <a:rPr sz="2200" spc="-5" dirty="0">
                <a:latin typeface="Comic Sans MS"/>
                <a:cs typeface="Comic Sans MS"/>
              </a:rPr>
              <a:t>a second </a:t>
            </a:r>
            <a:r>
              <a:rPr sz="2200" spc="-10" dirty="0">
                <a:latin typeface="Comic Sans MS"/>
                <a:cs typeface="Comic Sans MS"/>
              </a:rPr>
              <a:t>when bound </a:t>
            </a:r>
            <a:r>
              <a:rPr sz="2200" dirty="0">
                <a:latin typeface="Comic Sans MS"/>
                <a:cs typeface="Comic Sans MS"/>
              </a:rPr>
              <a:t>to </a:t>
            </a:r>
            <a:r>
              <a:rPr sz="2200" spc="-5" dirty="0">
                <a:latin typeface="Comic Sans MS"/>
                <a:cs typeface="Comic Sans MS"/>
              </a:rPr>
              <a:t>form a  stable complex </a:t>
            </a:r>
            <a:r>
              <a:rPr sz="2200" spc="-10" dirty="0">
                <a:latin typeface="Comic Sans MS"/>
                <a:cs typeface="Comic Sans MS"/>
              </a:rPr>
              <a:t>with </a:t>
            </a:r>
            <a:r>
              <a:rPr sz="2200" spc="-5" dirty="0">
                <a:latin typeface="Comic Sans MS"/>
                <a:cs typeface="Comic Sans MS"/>
              </a:rPr>
              <a:t>overall minimum</a:t>
            </a:r>
            <a:r>
              <a:rPr sz="2200" spc="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energy.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741" y="6082996"/>
            <a:ext cx="8352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SzPct val="127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Docking is </a:t>
            </a:r>
            <a:r>
              <a:rPr sz="2000" spc="-5" dirty="0">
                <a:latin typeface="Comic Sans MS"/>
                <a:cs typeface="Comic Sans MS"/>
              </a:rPr>
              <a:t>used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predict both strength </a:t>
            </a:r>
            <a:r>
              <a:rPr sz="2000" dirty="0">
                <a:latin typeface="Comic Sans MS"/>
                <a:cs typeface="Comic Sans MS"/>
              </a:rPr>
              <a:t>&amp; </a:t>
            </a:r>
            <a:r>
              <a:rPr sz="2000" spc="-5" dirty="0">
                <a:latin typeface="Comic Sans MS"/>
                <a:cs typeface="Comic Sans MS"/>
              </a:rPr>
              <a:t>type </a:t>
            </a:r>
            <a:r>
              <a:rPr sz="2000" dirty="0">
                <a:latin typeface="Comic Sans MS"/>
                <a:cs typeface="Comic Sans MS"/>
              </a:rPr>
              <a:t>of signal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produced.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19528" y="1938528"/>
            <a:ext cx="7980045" cy="4246245"/>
            <a:chOff x="795527" y="1938527"/>
            <a:chExt cx="7980045" cy="4246245"/>
          </a:xfrm>
        </p:grpSpPr>
        <p:sp>
          <p:nvSpPr>
            <p:cNvPr id="6" name="object 6"/>
            <p:cNvSpPr/>
            <p:nvPr/>
          </p:nvSpPr>
          <p:spPr>
            <a:xfrm>
              <a:off x="795527" y="1938527"/>
              <a:ext cx="7979664" cy="4245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599" y="2133599"/>
              <a:ext cx="7391400" cy="3657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7399" y="3581400"/>
              <a:ext cx="1295400" cy="533400"/>
            </a:xfrm>
            <a:custGeom>
              <a:avLst/>
              <a:gdLst/>
              <a:ahLst/>
              <a:cxnLst/>
              <a:rect l="l" t="t" r="r" b="b"/>
              <a:pathLst>
                <a:path w="1295400" h="533400">
                  <a:moveTo>
                    <a:pt x="266700" y="0"/>
                  </a:move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1295400" y="400050"/>
                  </a:lnTo>
                  <a:lnTo>
                    <a:pt x="1295400" y="133350"/>
                  </a:lnTo>
                  <a:lnTo>
                    <a:pt x="266700" y="1333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7399" y="3581400"/>
              <a:ext cx="1295400" cy="533400"/>
            </a:xfrm>
            <a:custGeom>
              <a:avLst/>
              <a:gdLst/>
              <a:ahLst/>
              <a:cxnLst/>
              <a:rect l="l" t="t" r="r" b="b"/>
              <a:pathLst>
                <a:path w="1295400" h="533400">
                  <a:moveTo>
                    <a:pt x="0" y="266700"/>
                  </a:moveTo>
                  <a:lnTo>
                    <a:pt x="266700" y="0"/>
                  </a:lnTo>
                  <a:lnTo>
                    <a:pt x="266700" y="133350"/>
                  </a:lnTo>
                  <a:lnTo>
                    <a:pt x="1295400" y="133350"/>
                  </a:lnTo>
                  <a:lnTo>
                    <a:pt x="1295400" y="400050"/>
                  </a:lnTo>
                  <a:lnTo>
                    <a:pt x="266700" y="400050"/>
                  </a:lnTo>
                  <a:lnTo>
                    <a:pt x="266700" y="5334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344707"/>
            <a:ext cx="10515600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Docking Of Flexible Ligands, By Simulated  Annealing And Genetic</a:t>
            </a:r>
            <a:r>
              <a:rPr spc="-165" dirty="0"/>
              <a:t> </a:t>
            </a:r>
            <a:r>
              <a:rPr spc="-5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41" y="1740154"/>
            <a:ext cx="804481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This method is viable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docking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flexible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ligands.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Wingdings"/>
              <a:buChar char=""/>
            </a:pPr>
            <a:endParaRPr sz="375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involves 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metropolis method by using montecarlo  algorithms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conformational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analysis.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Wingdings"/>
              <a:buChar char=""/>
            </a:pPr>
            <a:endParaRPr sz="3750">
              <a:latin typeface="Arial"/>
              <a:cs typeface="Arial"/>
            </a:endParaRPr>
          </a:p>
          <a:p>
            <a:pPr marL="355600" marR="257175" indent="-342900">
              <a:lnSpc>
                <a:spcPct val="15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ligand is placed randomly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space close </a:t>
            </a:r>
            <a:r>
              <a:rPr sz="2400" dirty="0">
                <a:latin typeface="Arial"/>
                <a:cs typeface="Arial"/>
              </a:rPr>
              <a:t>to the  </a:t>
            </a:r>
            <a:r>
              <a:rPr sz="2400" spc="-5" dirty="0">
                <a:latin typeface="Arial"/>
                <a:cs typeface="Arial"/>
              </a:rPr>
              <a:t>binding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340" y="400304"/>
            <a:ext cx="807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SzPct val="135000"/>
              <a:buFont typeface="Arial"/>
              <a:buChar char="•"/>
              <a:tabLst>
                <a:tab pos="354965" algn="l"/>
                <a:tab pos="355600" algn="l"/>
                <a:tab pos="1088390" algn="l"/>
                <a:tab pos="1628139" algn="l"/>
                <a:tab pos="3032125" algn="l"/>
                <a:tab pos="4197985" algn="l"/>
                <a:tab pos="4670425" algn="l"/>
                <a:tab pos="5202555" algn="l"/>
                <a:tab pos="6360795" algn="l"/>
                <a:tab pos="6901815" algn="l"/>
              </a:tabLst>
            </a:pPr>
            <a:r>
              <a:rPr sz="2000" spc="-5" dirty="0">
                <a:latin typeface="Comic Sans MS"/>
                <a:cs typeface="Comic Sans MS"/>
              </a:rPr>
              <a:t>Aim	of	</a:t>
            </a:r>
            <a:r>
              <a:rPr sz="2000" dirty="0">
                <a:latin typeface="Comic Sans MS"/>
                <a:cs typeface="Comic Sans MS"/>
              </a:rPr>
              <a:t>molecular	</a:t>
            </a:r>
            <a:r>
              <a:rPr sz="2000" spc="-5" dirty="0">
                <a:latin typeface="Comic Sans MS"/>
                <a:cs typeface="Comic Sans MS"/>
              </a:rPr>
              <a:t>docking	</a:t>
            </a:r>
            <a:r>
              <a:rPr sz="2000" dirty="0">
                <a:latin typeface="Comic Sans MS"/>
                <a:cs typeface="Comic Sans MS"/>
              </a:rPr>
              <a:t>is	</a:t>
            </a:r>
            <a:r>
              <a:rPr sz="2000" spc="-5" dirty="0">
                <a:latin typeface="Comic Sans MS"/>
                <a:cs typeface="Comic Sans MS"/>
              </a:rPr>
              <a:t>to	achieve	an	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optimized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5240" y="705357"/>
            <a:ext cx="7731759" cy="66548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409690" algn="l"/>
              </a:tabLst>
            </a:pP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conformation </a:t>
            </a:r>
            <a:r>
              <a:rPr sz="2000" dirty="0">
                <a:latin typeface="Comic Sans MS"/>
                <a:cs typeface="Comic Sans MS"/>
              </a:rPr>
              <a:t>&amp;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relative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orientation</a:t>
            </a:r>
            <a:r>
              <a:rPr sz="2000" spc="3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between</a:t>
            </a:r>
            <a:r>
              <a:rPr sz="2000" spc="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protein	</a:t>
            </a:r>
            <a:r>
              <a:rPr sz="2000" dirty="0">
                <a:latin typeface="Comic Sans MS"/>
                <a:cs typeface="Comic Sans MS"/>
              </a:rPr>
              <a:t>ligand such  </a:t>
            </a:r>
            <a:r>
              <a:rPr sz="2000" spc="-5" dirty="0">
                <a:latin typeface="Comic Sans MS"/>
                <a:cs typeface="Comic Sans MS"/>
              </a:rPr>
              <a:t>that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∆G is</a:t>
            </a:r>
            <a:r>
              <a:rPr sz="2000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minimized</a:t>
            </a:r>
            <a:r>
              <a:rPr sz="2200" dirty="0">
                <a:solidFill>
                  <a:srgbClr val="C00000"/>
                </a:solidFill>
                <a:latin typeface="Comic Sans MS"/>
                <a:cs typeface="Comic Sans MS"/>
              </a:rPr>
              <a:t>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2340" y="1814830"/>
            <a:ext cx="8072120" cy="32878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95"/>
              </a:spcBef>
            </a:pP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It is to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study.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. . .</a:t>
            </a:r>
            <a:r>
              <a:rPr sz="2200" b="1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.</a:t>
            </a:r>
            <a:endParaRPr sz="2200">
              <a:latin typeface="Comic Sans MS"/>
              <a:cs typeface="Comic Sans MS"/>
            </a:endParaRPr>
          </a:p>
          <a:p>
            <a:pPr marL="355600" indent="-342900">
              <a:lnSpc>
                <a:spcPts val="3465"/>
              </a:lnSpc>
              <a:buSzPct val="136363"/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omic Sans MS"/>
                <a:cs typeface="Comic Sans MS"/>
              </a:rPr>
              <a:t>Whether </a:t>
            </a:r>
            <a:r>
              <a:rPr sz="2200" spc="-5" dirty="0">
                <a:latin typeface="Comic Sans MS"/>
                <a:cs typeface="Comic Sans MS"/>
              </a:rPr>
              <a:t>the two molecules </a:t>
            </a:r>
            <a:r>
              <a:rPr sz="2200" spc="-10" dirty="0">
                <a:latin typeface="Comic Sans MS"/>
                <a:cs typeface="Comic Sans MS"/>
              </a:rPr>
              <a:t>interact </a:t>
            </a:r>
            <a:r>
              <a:rPr sz="2200" spc="-5" dirty="0">
                <a:latin typeface="Comic Sans MS"/>
                <a:cs typeface="Comic Sans MS"/>
              </a:rPr>
              <a:t>with each</a:t>
            </a:r>
            <a:r>
              <a:rPr sz="2200" spc="14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other</a:t>
            </a:r>
            <a:endParaRPr sz="220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97300"/>
              </a:lnSpc>
              <a:spcBef>
                <a:spcPts val="2880"/>
              </a:spcBef>
              <a:buSzPct val="134090"/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If so what is </a:t>
            </a:r>
            <a:r>
              <a:rPr sz="2200" spc="-10" dirty="0">
                <a:latin typeface="Comic Sans MS"/>
                <a:cs typeface="Comic Sans MS"/>
              </a:rPr>
              <a:t>the </a:t>
            </a:r>
            <a:r>
              <a:rPr sz="2200" spc="-5" dirty="0">
                <a:latin typeface="Comic Sans MS"/>
                <a:cs typeface="Comic Sans MS"/>
              </a:rPr>
              <a:t>orientation </a:t>
            </a:r>
            <a:r>
              <a:rPr sz="2200" spc="-10" dirty="0">
                <a:latin typeface="Comic Sans MS"/>
                <a:cs typeface="Comic Sans MS"/>
              </a:rPr>
              <a:t>that </a:t>
            </a:r>
            <a:r>
              <a:rPr sz="2200" spc="-5" dirty="0">
                <a:latin typeface="Comic Sans MS"/>
                <a:cs typeface="Comic Sans MS"/>
              </a:rPr>
              <a:t>maximizes the  </a:t>
            </a:r>
            <a:r>
              <a:rPr sz="2200" spc="-10" dirty="0">
                <a:latin typeface="Comic Sans MS"/>
                <a:cs typeface="Comic Sans MS"/>
              </a:rPr>
              <a:t>interaction which minimizing </a:t>
            </a:r>
            <a:r>
              <a:rPr sz="2200" spc="-5" dirty="0">
                <a:latin typeface="Comic Sans MS"/>
                <a:cs typeface="Comic Sans MS"/>
              </a:rPr>
              <a:t>the total energy of the  complex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5"/>
              </a:spcBef>
            </a:pPr>
            <a:endParaRPr sz="2650">
              <a:latin typeface="Comic Sans MS"/>
              <a:cs typeface="Comic Sans MS"/>
            </a:endParaRPr>
          </a:p>
          <a:p>
            <a:pPr marL="12700"/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Goal. .</a:t>
            </a:r>
            <a:r>
              <a:rPr sz="2200" b="1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.</a:t>
            </a:r>
            <a:endParaRPr sz="2200">
              <a:latin typeface="Comic Sans MS"/>
              <a:cs typeface="Comic Sans MS"/>
            </a:endParaRPr>
          </a:p>
          <a:p>
            <a:pPr marL="515620">
              <a:spcBef>
                <a:spcPts val="525"/>
              </a:spcBef>
              <a:tabLst>
                <a:tab pos="1614170" algn="l"/>
              </a:tabLst>
            </a:pPr>
            <a:r>
              <a:rPr sz="2200" spc="-10" dirty="0">
                <a:latin typeface="Comic Sans MS"/>
                <a:cs typeface="Comic Sans MS"/>
              </a:rPr>
              <a:t>Given</a:t>
            </a:r>
            <a:r>
              <a:rPr sz="2200" spc="3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	protein structure and predict its ligand</a:t>
            </a:r>
            <a:r>
              <a:rPr sz="2200" spc="11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bindings.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9987" y="1638855"/>
            <a:ext cx="190500" cy="19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0189" y="1542034"/>
            <a:ext cx="6414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It is of </a:t>
            </a:r>
            <a:r>
              <a:rPr sz="2400" dirty="0">
                <a:latin typeface="Comic Sans MS"/>
                <a:cs typeface="Comic Sans MS"/>
              </a:rPr>
              <a:t>extreme </a:t>
            </a:r>
            <a:r>
              <a:rPr sz="2400" spc="-5" dirty="0">
                <a:latin typeface="Comic Sans MS"/>
                <a:cs typeface="Comic Sans MS"/>
              </a:rPr>
              <a:t>relevance in </a:t>
            </a:r>
            <a:r>
              <a:rPr sz="2400" b="1" dirty="0">
                <a:latin typeface="Comic Sans MS"/>
                <a:cs typeface="Comic Sans MS"/>
              </a:rPr>
              <a:t>cellular</a:t>
            </a:r>
            <a:r>
              <a:rPr sz="2400" b="1" spc="-9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biology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9987" y="2955591"/>
            <a:ext cx="190500" cy="19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20189" y="2859151"/>
            <a:ext cx="5161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It is the key to </a:t>
            </a:r>
            <a:r>
              <a:rPr sz="2400" spc="-10" dirty="0">
                <a:latin typeface="Comic Sans MS"/>
                <a:cs typeface="Comic Sans MS"/>
              </a:rPr>
              <a:t>rational </a:t>
            </a:r>
            <a:r>
              <a:rPr sz="2400" b="1" spc="-5" dirty="0">
                <a:latin typeface="Comic Sans MS"/>
                <a:cs typeface="Comic Sans MS"/>
              </a:rPr>
              <a:t>drug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design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41959" y="243841"/>
            <a:ext cx="8308340" cy="805815"/>
            <a:chOff x="417959" y="243840"/>
            <a:chExt cx="8308340" cy="805815"/>
          </a:xfrm>
        </p:grpSpPr>
        <p:sp>
          <p:nvSpPr>
            <p:cNvPr id="7" name="object 7"/>
            <p:cNvSpPr/>
            <p:nvPr/>
          </p:nvSpPr>
          <p:spPr>
            <a:xfrm>
              <a:off x="417959" y="254938"/>
              <a:ext cx="8308080" cy="794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6587" y="243840"/>
              <a:ext cx="5829300" cy="6949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274637"/>
              <a:ext cx="8229600" cy="715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81200" y="339428"/>
            <a:ext cx="8229600" cy="586699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9334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3200" dirty="0">
                <a:latin typeface="Comic Sans MS"/>
                <a:cs typeface="Comic Sans MS"/>
              </a:rPr>
              <a:t>Why </a:t>
            </a:r>
            <a:r>
              <a:rPr sz="3200" spc="-5" dirty="0">
                <a:latin typeface="Comic Sans MS"/>
                <a:cs typeface="Comic Sans MS"/>
              </a:rPr>
              <a:t>is docking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important?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612138"/>
            <a:ext cx="8072755" cy="19352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27685" marR="5080" indent="-515620">
              <a:lnSpc>
                <a:spcPct val="101200"/>
              </a:lnSpc>
              <a:spcBef>
                <a:spcPts val="55"/>
              </a:spcBef>
              <a:buSzPct val="133333"/>
              <a:buFont typeface="Comic Sans MS"/>
              <a:buAutoNum type="romanLcPeriod"/>
              <a:tabLst>
                <a:tab pos="599440" algn="l"/>
                <a:tab pos="600075" algn="l"/>
                <a:tab pos="7036434" algn="l"/>
              </a:tabLst>
            </a:pPr>
            <a:r>
              <a:rPr dirty="0"/>
              <a:t>	</a:t>
            </a:r>
            <a:r>
              <a:rPr sz="2400" dirty="0">
                <a:latin typeface="Comic Sans MS"/>
                <a:cs typeface="Comic Sans MS"/>
              </a:rPr>
              <a:t>U</a:t>
            </a:r>
            <a:r>
              <a:rPr sz="2400" spc="-10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es</a:t>
            </a:r>
            <a:r>
              <a:rPr sz="2400" spc="3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3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</a:t>
            </a:r>
            <a:r>
              <a:rPr sz="2400" spc="-10" dirty="0">
                <a:latin typeface="Comic Sans MS"/>
                <a:cs typeface="Comic Sans MS"/>
              </a:rPr>
              <a:t>a</a:t>
            </a:r>
            <a:r>
              <a:rPr sz="2400" spc="-5" dirty="0">
                <a:latin typeface="Comic Sans MS"/>
                <a:cs typeface="Comic Sans MS"/>
              </a:rPr>
              <a:t>tchi</a:t>
            </a:r>
            <a:r>
              <a:rPr sz="2400" spc="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g</a:t>
            </a:r>
            <a:r>
              <a:rPr sz="2400" spc="3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tec</a:t>
            </a:r>
            <a:r>
              <a:rPr sz="2400" spc="5" dirty="0">
                <a:latin typeface="Comic Sans MS"/>
                <a:cs typeface="Comic Sans MS"/>
              </a:rPr>
              <a:t>h</a:t>
            </a:r>
            <a:r>
              <a:rPr sz="2400" spc="-5" dirty="0">
                <a:latin typeface="Comic Sans MS"/>
                <a:cs typeface="Comic Sans MS"/>
              </a:rPr>
              <a:t>niqu</a:t>
            </a:r>
            <a:r>
              <a:rPr sz="2400" dirty="0">
                <a:latin typeface="Comic Sans MS"/>
                <a:cs typeface="Comic Sans MS"/>
              </a:rPr>
              <a:t>e</a:t>
            </a:r>
            <a:r>
              <a:rPr sz="2400" spc="3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–</a:t>
            </a:r>
            <a:r>
              <a:rPr sz="2400" spc="34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descr</a:t>
            </a:r>
            <a:r>
              <a:rPr sz="2400" spc="-20" dirty="0">
                <a:latin typeface="Comic Sans MS"/>
                <a:cs typeface="Comic Sans MS"/>
              </a:rPr>
              <a:t>i</a:t>
            </a:r>
            <a:r>
              <a:rPr sz="2400" spc="-5" dirty="0">
                <a:latin typeface="Comic Sans MS"/>
                <a:cs typeface="Comic Sans MS"/>
              </a:rPr>
              <a:t>b</a:t>
            </a:r>
            <a:r>
              <a:rPr sz="2400" spc="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3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dirty="0">
                <a:latin typeface="Comic Sans MS"/>
                <a:cs typeface="Comic Sans MS"/>
              </a:rPr>
              <a:t>e	</a:t>
            </a:r>
            <a:r>
              <a:rPr sz="2400" spc="-15" dirty="0">
                <a:latin typeface="Comic Sans MS"/>
                <a:cs typeface="Comic Sans MS"/>
              </a:rPr>
              <a:t>p</a:t>
            </a:r>
            <a:r>
              <a:rPr sz="2400" spc="-5" dirty="0">
                <a:latin typeface="Comic Sans MS"/>
                <a:cs typeface="Comic Sans MS"/>
              </a:rPr>
              <a:t>rotein  </a:t>
            </a:r>
            <a:r>
              <a:rPr sz="2400" dirty="0">
                <a:latin typeface="Comic Sans MS"/>
                <a:cs typeface="Comic Sans MS"/>
              </a:rPr>
              <a:t>and </a:t>
            </a:r>
            <a:r>
              <a:rPr sz="2400" spc="-5" dirty="0">
                <a:latin typeface="Comic Sans MS"/>
                <a:cs typeface="Comic Sans MS"/>
              </a:rPr>
              <a:t>ligand as </a:t>
            </a:r>
            <a:r>
              <a:rPr sz="2400" dirty="0">
                <a:latin typeface="Comic Sans MS"/>
                <a:cs typeface="Comic Sans MS"/>
              </a:rPr>
              <a:t>complementary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surfaces.</a:t>
            </a:r>
            <a:endParaRPr sz="2400">
              <a:latin typeface="Comic Sans MS"/>
              <a:cs typeface="Comic Sans MS"/>
            </a:endParaRPr>
          </a:p>
          <a:p>
            <a:pPr>
              <a:spcBef>
                <a:spcPts val="35"/>
              </a:spcBef>
              <a:buAutoNum type="romanLcPeriod"/>
            </a:pPr>
            <a:endParaRPr sz="2950">
              <a:latin typeface="Comic Sans MS"/>
              <a:cs typeface="Comic Sans MS"/>
            </a:endParaRPr>
          </a:p>
          <a:p>
            <a:pPr marL="461645" marR="6350" indent="-461645">
              <a:lnSpc>
                <a:spcPts val="2860"/>
              </a:lnSpc>
              <a:buAutoNum type="romanLcPeriod"/>
              <a:tabLst>
                <a:tab pos="461645" algn="l"/>
                <a:tab pos="462280" algn="l"/>
              </a:tabLst>
            </a:pPr>
            <a:r>
              <a:rPr sz="2400" spc="-5" dirty="0">
                <a:latin typeface="Comic Sans MS"/>
                <a:cs typeface="Comic Sans MS"/>
              </a:rPr>
              <a:t>Simulates </a:t>
            </a:r>
            <a:r>
              <a:rPr sz="2400" spc="-10" dirty="0">
                <a:latin typeface="Comic Sans MS"/>
                <a:cs typeface="Comic Sans MS"/>
              </a:rPr>
              <a:t>the </a:t>
            </a:r>
            <a:r>
              <a:rPr sz="2400" spc="-5" dirty="0">
                <a:latin typeface="Comic Sans MS"/>
                <a:cs typeface="Comic Sans MS"/>
              </a:rPr>
              <a:t>actual </a:t>
            </a:r>
            <a:r>
              <a:rPr sz="2400" dirty="0">
                <a:latin typeface="Comic Sans MS"/>
                <a:cs typeface="Comic Sans MS"/>
              </a:rPr>
              <a:t>docking process </a:t>
            </a:r>
            <a:r>
              <a:rPr sz="2400" spc="-10" dirty="0">
                <a:latin typeface="Comic Sans MS"/>
                <a:cs typeface="Comic Sans MS"/>
              </a:rPr>
              <a:t>in </a:t>
            </a:r>
            <a:r>
              <a:rPr sz="2400" spc="-5" dirty="0">
                <a:latin typeface="Comic Sans MS"/>
                <a:cs typeface="Comic Sans MS"/>
              </a:rPr>
              <a:t>which </a:t>
            </a:r>
            <a:r>
              <a:rPr sz="2400" dirty="0">
                <a:latin typeface="Comic Sans MS"/>
                <a:cs typeface="Comic Sans MS"/>
              </a:rPr>
              <a:t>ligand-  protein </a:t>
            </a:r>
            <a:r>
              <a:rPr sz="2400" spc="-5" dirty="0">
                <a:latin typeface="Comic Sans MS"/>
                <a:cs typeface="Comic Sans MS"/>
              </a:rPr>
              <a:t>pairwise interaction </a:t>
            </a:r>
            <a:r>
              <a:rPr sz="2400" dirty="0">
                <a:latin typeface="Comic Sans MS"/>
                <a:cs typeface="Comic Sans MS"/>
              </a:rPr>
              <a:t>energies are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calculated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243841"/>
            <a:ext cx="8308340" cy="805815"/>
            <a:chOff x="417959" y="243840"/>
            <a:chExt cx="8308340" cy="805815"/>
          </a:xfrm>
        </p:grpSpPr>
        <p:sp>
          <p:nvSpPr>
            <p:cNvPr id="4" name="object 4"/>
            <p:cNvSpPr/>
            <p:nvPr/>
          </p:nvSpPr>
          <p:spPr>
            <a:xfrm>
              <a:off x="417959" y="254938"/>
              <a:ext cx="8308080" cy="794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243840"/>
              <a:ext cx="4390644" cy="694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637"/>
              <a:ext cx="8229600" cy="7159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339428"/>
            <a:ext cx="8229600" cy="586699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93345" rIns="0" bIns="0" rtlCol="0" anchor="ctr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735"/>
              </a:spcBef>
            </a:pPr>
            <a:r>
              <a:rPr sz="3200" dirty="0">
                <a:latin typeface="Comic Sans MS"/>
                <a:cs typeface="Comic Sans MS"/>
              </a:rPr>
              <a:t>Docking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approaches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341" y="1314959"/>
            <a:ext cx="8114665" cy="4072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94615" indent="-515620">
              <a:spcBef>
                <a:spcPts val="9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200" spc="-5" dirty="0">
                <a:latin typeface="Comic Sans MS"/>
                <a:cs typeface="Comic Sans MS"/>
              </a:rPr>
              <a:t>Receptor’s molecular surface – solvent accessible surface  area.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2650">
              <a:latin typeface="Comic Sans MS"/>
              <a:cs typeface="Comic Sans MS"/>
            </a:endParaRPr>
          </a:p>
          <a:p>
            <a:pPr marL="527685" indent="-515620"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200" spc="-5" dirty="0">
                <a:latin typeface="Comic Sans MS"/>
                <a:cs typeface="Comic Sans MS"/>
              </a:rPr>
              <a:t>Ligand’s molecular surface – matching surface</a:t>
            </a:r>
            <a:r>
              <a:rPr sz="2200" spc="114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description.</a:t>
            </a:r>
            <a:endParaRPr sz="2200">
              <a:latin typeface="Comic Sans MS"/>
              <a:cs typeface="Comic Sans MS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2650">
              <a:latin typeface="Comic Sans MS"/>
              <a:cs typeface="Comic Sans MS"/>
            </a:endParaRPr>
          </a:p>
          <a:p>
            <a:pPr marL="12700"/>
            <a:r>
              <a:rPr sz="2200" spc="-10" dirty="0">
                <a:solidFill>
                  <a:srgbClr val="C00000"/>
                </a:solidFill>
                <a:latin typeface="Comic Sans MS"/>
                <a:cs typeface="Comic Sans MS"/>
              </a:rPr>
              <a:t>Advantage</a:t>
            </a:r>
            <a:endParaRPr sz="2200">
              <a:latin typeface="Comic Sans MS"/>
              <a:cs typeface="Comic Sans MS"/>
            </a:endParaRPr>
          </a:p>
          <a:p>
            <a:pPr marL="527685" indent="-515620">
              <a:spcBef>
                <a:spcPts val="53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200" spc="-5" dirty="0">
                <a:latin typeface="Comic Sans MS"/>
                <a:cs typeface="Comic Sans MS"/>
              </a:rPr>
              <a:t>Fast &amp; </a:t>
            </a:r>
            <a:r>
              <a:rPr sz="2200" spc="-10" dirty="0">
                <a:latin typeface="Comic Sans MS"/>
                <a:cs typeface="Comic Sans MS"/>
              </a:rPr>
              <a:t>robust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650">
              <a:latin typeface="Comic Sans MS"/>
              <a:cs typeface="Comic Sans MS"/>
            </a:endParaRPr>
          </a:p>
          <a:p>
            <a:pPr marL="12700"/>
            <a:r>
              <a:rPr sz="2200" spc="-5" dirty="0">
                <a:solidFill>
                  <a:srgbClr val="C00000"/>
                </a:solidFill>
                <a:latin typeface="Comic Sans MS"/>
                <a:cs typeface="Comic Sans MS"/>
              </a:rPr>
              <a:t>Disadvantage</a:t>
            </a:r>
            <a:endParaRPr sz="2200">
              <a:latin typeface="Comic Sans MS"/>
              <a:cs typeface="Comic Sans MS"/>
            </a:endParaRPr>
          </a:p>
          <a:p>
            <a:pPr marL="527685" indent="-515620">
              <a:spcBef>
                <a:spcPts val="53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200" spc="-5" dirty="0">
                <a:latin typeface="Comic Sans MS"/>
                <a:cs typeface="Comic Sans MS"/>
              </a:rPr>
              <a:t>Can't </a:t>
            </a:r>
            <a:r>
              <a:rPr sz="2200" spc="-10" dirty="0">
                <a:latin typeface="Comic Sans MS"/>
                <a:cs typeface="Comic Sans MS"/>
              </a:rPr>
              <a:t>model the </a:t>
            </a:r>
            <a:r>
              <a:rPr sz="2200" spc="-5" dirty="0">
                <a:latin typeface="Comic Sans MS"/>
                <a:cs typeface="Comic Sans MS"/>
              </a:rPr>
              <a:t>dynamic changes in </a:t>
            </a:r>
            <a:r>
              <a:rPr sz="2200" spc="-10" dirty="0">
                <a:latin typeface="Comic Sans MS"/>
                <a:cs typeface="Comic Sans MS"/>
              </a:rPr>
              <a:t>the </a:t>
            </a:r>
            <a:r>
              <a:rPr sz="2200" spc="-5" dirty="0">
                <a:latin typeface="Comic Sans MS"/>
                <a:cs typeface="Comic Sans MS"/>
              </a:rPr>
              <a:t>ligand /</a:t>
            </a:r>
            <a:r>
              <a:rPr sz="2200" spc="10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protein</a:t>
            </a:r>
            <a:endParaRPr sz="2200">
              <a:latin typeface="Comic Sans MS"/>
              <a:cs typeface="Comic Sans MS"/>
            </a:endParaRPr>
          </a:p>
          <a:p>
            <a:pPr marL="527685">
              <a:spcBef>
                <a:spcPts val="5"/>
              </a:spcBef>
            </a:pPr>
            <a:r>
              <a:rPr sz="2200" spc="-5" dirty="0">
                <a:latin typeface="Comic Sans MS"/>
                <a:cs typeface="Comic Sans MS"/>
              </a:rPr>
              <a:t>conformations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accurately.</a:t>
            </a:r>
            <a:endParaRPr sz="2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959" y="118871"/>
            <a:ext cx="8536940" cy="778510"/>
            <a:chOff x="417959" y="118871"/>
            <a:chExt cx="8536940" cy="778510"/>
          </a:xfrm>
        </p:grpSpPr>
        <p:sp>
          <p:nvSpPr>
            <p:cNvPr id="4" name="object 4"/>
            <p:cNvSpPr/>
            <p:nvPr/>
          </p:nvSpPr>
          <p:spPr>
            <a:xfrm>
              <a:off x="417959" y="209199"/>
              <a:ext cx="8536680" cy="688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7608" y="118871"/>
              <a:ext cx="4942332" cy="690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28600"/>
              <a:ext cx="845820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4984" y="158297"/>
            <a:ext cx="9424416" cy="750205"/>
          </a:xfrm>
          <a:prstGeom prst="rect">
            <a:avLst/>
          </a:prstGeom>
          <a:ln w="12700">
            <a:solidFill>
              <a:srgbClr val="497DBA"/>
            </a:solidFill>
          </a:ln>
        </p:spPr>
        <p:txBody>
          <a:bodyPr vert="horz" wrap="square" lIns="0" tIns="72390" rIns="0" bIns="0" rtlCol="0" anchor="ctr">
            <a:spAutoFit/>
          </a:bodyPr>
          <a:lstStyle/>
          <a:p>
            <a:pPr marL="2030730">
              <a:lnSpc>
                <a:spcPct val="100000"/>
              </a:lnSpc>
              <a:spcBef>
                <a:spcPts val="570"/>
              </a:spcBef>
              <a:tabLst>
                <a:tab pos="2545715" algn="l"/>
              </a:tabLst>
            </a:pPr>
            <a:r>
              <a:rPr spc="-5" dirty="0">
                <a:latin typeface="Comic Sans MS"/>
                <a:cs typeface="Comic Sans MS"/>
              </a:rPr>
              <a:t>a)	Shape</a:t>
            </a:r>
            <a:r>
              <a:rPr spc="-1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complementarity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2137</Words>
  <Application>Microsoft Office PowerPoint</Application>
  <PresentationFormat>Widescreen</PresentationFormat>
  <Paragraphs>282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Carlito</vt:lpstr>
      <vt:lpstr>Comic Sans MS</vt:lpstr>
      <vt:lpstr>Liberation Sans Narrow</vt:lpstr>
      <vt:lpstr>Times New Roman</vt:lpstr>
      <vt:lpstr>Wingdings</vt:lpstr>
      <vt:lpstr>Office Theme</vt:lpstr>
      <vt:lpstr>Drug discovery</vt:lpstr>
      <vt:lpstr>PowerPoint Presentation</vt:lpstr>
      <vt:lpstr>Docking</vt:lpstr>
      <vt:lpstr>INTRODUCTION</vt:lpstr>
      <vt:lpstr>....a more serious definition….</vt:lpstr>
      <vt:lpstr>conformation &amp; relative orientation between protein ligand such  that ∆G is minimized.</vt:lpstr>
      <vt:lpstr>Why is docking important?</vt:lpstr>
      <vt:lpstr>Docking approaches</vt:lpstr>
      <vt:lpstr>a) Shape complementarity</vt:lpstr>
      <vt:lpstr>b) Simulation</vt:lpstr>
      <vt:lpstr>Factors affecting docking</vt:lpstr>
      <vt:lpstr>Different type of interactions</vt:lpstr>
      <vt:lpstr>Electrodynamic forces</vt:lpstr>
      <vt:lpstr>PowerPoint Presentation</vt:lpstr>
      <vt:lpstr>X – ray crystallography</vt:lpstr>
      <vt:lpstr>Homologous modelling</vt:lpstr>
      <vt:lpstr>Input to  docking  program</vt:lpstr>
      <vt:lpstr>a) Search algorithm</vt:lpstr>
      <vt:lpstr>Ligand flexibility</vt:lpstr>
      <vt:lpstr>PowerPoint Presentation</vt:lpstr>
      <vt:lpstr>b) Scoring function</vt:lpstr>
      <vt:lpstr>MOLECULAR DOCKING</vt:lpstr>
      <vt:lpstr>IMPORTANCE</vt:lpstr>
      <vt:lpstr>types of docking</vt:lpstr>
      <vt:lpstr>Docking can be between….</vt:lpstr>
      <vt:lpstr>Types of docking</vt:lpstr>
      <vt:lpstr>MOLECULAR DOCKING</vt:lpstr>
      <vt:lpstr>MANUAL DOCKING</vt:lpstr>
      <vt:lpstr>Both ligand and protein  remain same  conformation throughout  the process</vt:lpstr>
      <vt:lpstr>FLEXIBLE DOCKING</vt:lpstr>
      <vt:lpstr>To solve this, dock different conformations  possible in order to get the best result.</vt:lpstr>
      <vt:lpstr>DOCKING OF FLEXIBLE LIGANDS</vt:lpstr>
      <vt:lpstr>Direct dock and dock 4.0</vt:lpstr>
      <vt:lpstr>The most rigid  fragment is termed  as anchor</vt:lpstr>
      <vt:lpstr>PowerPoint Presentation</vt:lpstr>
      <vt:lpstr>PowerPoint Presentation</vt:lpstr>
      <vt:lpstr>PowerPoint Presentation</vt:lpstr>
      <vt:lpstr>Matching process occurs, it matches atoms on  the anchor to interaction points in the binding  sites</vt:lpstr>
      <vt:lpstr>Matching process -Comparison of  pharmacophore triangles for the ligand  and binding site</vt:lpstr>
      <vt:lpstr>PowerPoint Presentation</vt:lpstr>
      <vt:lpstr>Problems</vt:lpstr>
      <vt:lpstr>HAMMERHEAD PROGRAM</vt:lpstr>
      <vt:lpstr>PowerPoint Presentation</vt:lpstr>
      <vt:lpstr>Matching of atoms of a molecular fragment with probes,  docking must involve at least one of the high scoring probes.</vt:lpstr>
      <vt:lpstr>All fragments that are formed contain an atom or bond that is  shared with another fragment.</vt:lpstr>
      <vt:lpstr>The fragments are docked and scored</vt:lpstr>
      <vt:lpstr>The tails are then docked</vt:lpstr>
      <vt:lpstr>PowerPoint Presentation</vt:lpstr>
      <vt:lpstr>Advantages</vt:lpstr>
      <vt:lpstr>Docking Of Flexible Ligands, By Simulated  Annealing And Genetic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SABIR</dc:creator>
  <cp:lastModifiedBy>HARISHCHANDER ANANDARAM</cp:lastModifiedBy>
  <cp:revision>55</cp:revision>
  <dcterms:created xsi:type="dcterms:W3CDTF">2020-04-17T12:53:56Z</dcterms:created>
  <dcterms:modified xsi:type="dcterms:W3CDTF">2023-08-19T10:41:33Z</dcterms:modified>
</cp:coreProperties>
</file>